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Masters/slideMaster19.xml" ContentType="application/vnd.openxmlformats-officedocument.presentationml.slideMaster+xml"/>
  <Override PartName="/ppt/slideMasters/slideMaster37.xml" ContentType="application/vnd.openxmlformats-officedocument.presentationml.slideMaster+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notesMasters/notesMaster1.xml" ContentType="application/vnd.openxmlformats-officedocument.presentationml.notesMaster+xml"/>
  <Override PartName="/ppt/theme/theme18.xml" ContentType="application/vnd.openxmlformats-officedocument.theme+xml"/>
  <Override PartName="/ppt/slideLayouts/slideLayout13.xml" ContentType="application/vnd.openxmlformats-officedocument.presentationml.slideLayout+xml"/>
  <Override PartName="/ppt/theme/themeOverride1.xml" ContentType="application/vnd.openxmlformats-officedocument.themeOverride+xml"/>
  <Override PartName="/ppt/theme/theme29.xml" ContentType="application/vnd.openxmlformats-officedocument.theme+xml"/>
  <Override PartName="/ppt/notesSlides/notesSlide16.xml" ContentType="application/vnd.openxmlformats-officedocument.presentationml.notesSlide+xml"/>
  <Override PartName="/ppt/slideMasters/slideMaster15.xml" ContentType="application/vnd.openxmlformats-officedocument.presentationml.slideMaster+xml"/>
  <Override PartName="/ppt/slideMasters/slideMaster33.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heme/theme36.xml" ContentType="application/vnd.openxmlformats-officedocument.theme+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presProps.xml" ContentType="application/vnd.openxmlformats-officedocument.presentationml.presProps+xml"/>
  <Override PartName="/ppt/theme/theme2.xml" ContentType="application/vnd.openxmlformats-officedocument.theme+xml"/>
  <Override PartName="/ppt/slideMasters/slideMaster18.xml" ContentType="application/vnd.openxmlformats-officedocument.presentationml.slideMaster+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39.xml" ContentType="application/vnd.openxmlformats-officedocument.them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25.xml" ContentType="application/vnd.openxmlformats-officedocument.presentationml.slideMaster+xml"/>
  <Override PartName="/ppt/slideMasters/slideMaster34.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heme/theme19.xml" ContentType="application/vnd.openxmlformats-officedocument.theme+xml"/>
  <Override PartName="/ppt/slideLayouts/slideLayout14.xml" ContentType="application/vnd.openxmlformats-officedocument.presentationml.slideLayout+xml"/>
  <Override PartName="/ppt/theme/theme28.xml" ContentType="application/vnd.openxmlformats-officedocument.theme+xml"/>
  <Override PartName="/ppt/theme/theme37.xml" ContentType="application/vnd.openxmlformats-officedocument.them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Masters/slideMaster14.xml" ContentType="application/vnd.openxmlformats-officedocument.presentationml.slideMaster+xml"/>
  <Override PartName="/ppt/slideMasters/slideMaster23.xml" ContentType="application/vnd.openxmlformats-officedocument.presentationml.slideMaster+xml"/>
  <Override PartName="/ppt/slideMasters/slideMaster32.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theme/theme17.xml" ContentType="application/vnd.openxmlformats-officedocument.theme+xml"/>
  <Override PartName="/ppt/slideLayouts/slideLayout12.xml" ContentType="application/vnd.openxmlformats-officedocument.presentationml.slideLayout+xml"/>
  <Override PartName="/ppt/theme/theme26.xml" ContentType="application/vnd.openxmlformats-officedocument.theme+xml"/>
  <Override PartName="/ppt/theme/theme35.xml" ContentType="application/vnd.openxmlformats-officedocument.them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24.xml" ContentType="application/vnd.openxmlformats-officedocument.theme+xml"/>
  <Override PartName="/ppt/theme/theme33.xml" ContentType="application/vnd.openxmlformats-officedocument.them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theme/theme38.xml" ContentType="application/vnd.openxmlformats-officedocument.theme+xml"/>
  <Override PartName="/ppt/slideMasters/slideMaster24.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theme/theme4.xml" ContentType="application/vnd.openxmlformats-officedocument.theme+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 id="2147483984" r:id="rId2"/>
    <p:sldMasterId id="2147483988" r:id="rId3"/>
    <p:sldMasterId id="2147483990" r:id="rId4"/>
    <p:sldMasterId id="2147483992" r:id="rId5"/>
    <p:sldMasterId id="2147483994" r:id="rId6"/>
    <p:sldMasterId id="2147483996" r:id="rId7"/>
    <p:sldMasterId id="2147483998" r:id="rId8"/>
    <p:sldMasterId id="2147484000" r:id="rId9"/>
    <p:sldMasterId id="2147484002" r:id="rId10"/>
    <p:sldMasterId id="2147484004" r:id="rId11"/>
    <p:sldMasterId id="2147484006" r:id="rId12"/>
    <p:sldMasterId id="2147484008" r:id="rId13"/>
    <p:sldMasterId id="2147484010" r:id="rId14"/>
    <p:sldMasterId id="2147484012" r:id="rId15"/>
    <p:sldMasterId id="2147484014" r:id="rId16"/>
    <p:sldMasterId id="2147484016" r:id="rId17"/>
    <p:sldMasterId id="2147484018" r:id="rId18"/>
    <p:sldMasterId id="2147484020" r:id="rId19"/>
    <p:sldMasterId id="2147484022" r:id="rId20"/>
    <p:sldMasterId id="2147484023" r:id="rId21"/>
    <p:sldMasterId id="2147484025" r:id="rId22"/>
    <p:sldMasterId id="2147484027" r:id="rId23"/>
    <p:sldMasterId id="2147484029" r:id="rId24"/>
    <p:sldMasterId id="2147484031" r:id="rId25"/>
    <p:sldMasterId id="2147484033" r:id="rId26"/>
    <p:sldMasterId id="2147484035" r:id="rId27"/>
    <p:sldMasterId id="2147484037" r:id="rId28"/>
    <p:sldMasterId id="2147484039" r:id="rId29"/>
    <p:sldMasterId id="2147484041" r:id="rId30"/>
    <p:sldMasterId id="2147484043" r:id="rId31"/>
    <p:sldMasterId id="2147484045" r:id="rId32"/>
    <p:sldMasterId id="2147484047" r:id="rId33"/>
    <p:sldMasterId id="2147484049" r:id="rId34"/>
    <p:sldMasterId id="2147484051" r:id="rId35"/>
    <p:sldMasterId id="2147484053" r:id="rId36"/>
    <p:sldMasterId id="2147484055" r:id="rId37"/>
    <p:sldMasterId id="2147484057" r:id="rId38"/>
  </p:sldMasterIdLst>
  <p:notesMasterIdLst>
    <p:notesMasterId r:id="rId64"/>
  </p:notesMasterIdLst>
  <p:sldIdLst>
    <p:sldId id="423" r:id="rId39"/>
    <p:sldId id="424" r:id="rId40"/>
    <p:sldId id="426" r:id="rId41"/>
    <p:sldId id="449" r:id="rId42"/>
    <p:sldId id="452" r:id="rId43"/>
    <p:sldId id="450" r:id="rId44"/>
    <p:sldId id="453" r:id="rId45"/>
    <p:sldId id="448" r:id="rId46"/>
    <p:sldId id="454" r:id="rId47"/>
    <p:sldId id="458" r:id="rId48"/>
    <p:sldId id="455" r:id="rId49"/>
    <p:sldId id="456" r:id="rId50"/>
    <p:sldId id="457" r:id="rId51"/>
    <p:sldId id="459" r:id="rId52"/>
    <p:sldId id="451" r:id="rId53"/>
    <p:sldId id="466" r:id="rId54"/>
    <p:sldId id="447" r:id="rId55"/>
    <p:sldId id="460" r:id="rId56"/>
    <p:sldId id="461" r:id="rId57"/>
    <p:sldId id="462" r:id="rId58"/>
    <p:sldId id="463" r:id="rId59"/>
    <p:sldId id="467" r:id="rId60"/>
    <p:sldId id="465" r:id="rId61"/>
    <p:sldId id="464" r:id="rId62"/>
    <p:sldId id="440" r:id="rId63"/>
  </p:sldIdLst>
  <p:sldSz cx="9144000" cy="6858000" type="screen4x3"/>
  <p:notesSz cx="6858000" cy="9266238"/>
  <p:custDataLst>
    <p:tags r:id="rId65"/>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79357" autoAdjust="0"/>
  </p:normalViewPr>
  <p:slideViewPr>
    <p:cSldViewPr showGuides="1">
      <p:cViewPr>
        <p:scale>
          <a:sx n="33" d="100"/>
          <a:sy n="33" d="100"/>
        </p:scale>
        <p:origin x="-1734" y="-972"/>
      </p:cViewPr>
      <p:guideLst>
        <p:guide orient="horz" pos="624"/>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p:scale>
          <a:sx n="75" d="100"/>
          <a:sy n="75" d="100"/>
        </p:scale>
        <p:origin x="-1320" y="-72"/>
      </p:cViewPr>
      <p:guideLst>
        <p:guide orient="horz" pos="2919"/>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4.xml"/><Relationship Id="rId47" Type="http://schemas.openxmlformats.org/officeDocument/2006/relationships/slide" Target="slides/slide9.xml"/><Relationship Id="rId50" Type="http://schemas.openxmlformats.org/officeDocument/2006/relationships/slide" Target="slides/slide12.xml"/><Relationship Id="rId55" Type="http://schemas.openxmlformats.org/officeDocument/2006/relationships/slide" Target="slides/slide17.xml"/><Relationship Id="rId63" Type="http://schemas.openxmlformats.org/officeDocument/2006/relationships/slide" Target="slides/slide2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 Target="slides/slide2.xml"/><Relationship Id="rId45" Type="http://schemas.openxmlformats.org/officeDocument/2006/relationships/slide" Target="slides/slide7.xml"/><Relationship Id="rId53" Type="http://schemas.openxmlformats.org/officeDocument/2006/relationships/slide" Target="slides/slide15.xml"/><Relationship Id="rId58" Type="http://schemas.openxmlformats.org/officeDocument/2006/relationships/slide" Target="slides/slide20.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1.xml"/><Relationship Id="rId57" Type="http://schemas.openxmlformats.org/officeDocument/2006/relationships/slide" Target="slides/slide19.xml"/><Relationship Id="rId61"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5.xml"/><Relationship Id="rId48" Type="http://schemas.openxmlformats.org/officeDocument/2006/relationships/slide" Target="slides/slide10.xml"/><Relationship Id="rId56" Type="http://schemas.openxmlformats.org/officeDocument/2006/relationships/slide" Target="slides/slide1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6355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D639F9-8FBE-4D47-A433-5DA09632C3E3}" type="datetimeFigureOut">
              <a:rPr lang="en-US"/>
              <a:pPr>
                <a:defRPr/>
              </a:pPr>
              <a:t>3/19/2013</a:t>
            </a:fld>
            <a:endParaRPr lang="en-US" dirty="0"/>
          </a:p>
        </p:txBody>
      </p:sp>
      <p:sp>
        <p:nvSpPr>
          <p:cNvPr id="4" name="Slide Image Placeholder 3"/>
          <p:cNvSpPr>
            <a:spLocks noGrp="1" noRot="1" noChangeAspect="1"/>
          </p:cNvSpPr>
          <p:nvPr>
            <p:ph type="sldImg" idx="2"/>
          </p:nvPr>
        </p:nvSpPr>
        <p:spPr>
          <a:xfrm>
            <a:off x="2270125" y="671513"/>
            <a:ext cx="2316163" cy="1736725"/>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2957513"/>
            <a:ext cx="5486400" cy="56134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01100"/>
            <a:ext cx="2971800" cy="46355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801100"/>
            <a:ext cx="2971800" cy="46355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197364D-C55B-463C-9E58-3FEBC9E83C4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mn-ea"/>
        <a:cs typeface="+mn-cs"/>
      </a:defRPr>
    </a:lvl1pPr>
    <a:lvl2pPr marL="457200" algn="l" rtl="0" eaLnBrk="0" fontAlgn="base" hangingPunct="0">
      <a:spcBef>
        <a:spcPct val="30000"/>
      </a:spcBef>
      <a:spcAft>
        <a:spcPct val="0"/>
      </a:spcAft>
      <a:defRPr sz="1600" kern="1200">
        <a:solidFill>
          <a:schemeClr val="tx1"/>
        </a:solidFill>
        <a:latin typeface="+mn-lt"/>
        <a:ea typeface="+mn-ea"/>
        <a:cs typeface="+mn-cs"/>
      </a:defRPr>
    </a:lvl2pPr>
    <a:lvl3pPr marL="914400" algn="l" rtl="0" eaLnBrk="0" fontAlgn="base" hangingPunct="0">
      <a:spcBef>
        <a:spcPct val="30000"/>
      </a:spcBef>
      <a:spcAft>
        <a:spcPct val="0"/>
      </a:spcAft>
      <a:defRPr sz="1600" kern="1200">
        <a:solidFill>
          <a:schemeClr val="tx1"/>
        </a:solidFill>
        <a:latin typeface="+mn-lt"/>
        <a:ea typeface="+mn-ea"/>
        <a:cs typeface="+mn-cs"/>
      </a:defRPr>
    </a:lvl3pPr>
    <a:lvl4pPr marL="1371600" algn="l" rtl="0" eaLnBrk="0" fontAlgn="base" hangingPunct="0">
      <a:spcBef>
        <a:spcPct val="30000"/>
      </a:spcBef>
      <a:spcAft>
        <a:spcPct val="0"/>
      </a:spcAft>
      <a:defRPr sz="1600" kern="1200">
        <a:solidFill>
          <a:schemeClr val="tx1"/>
        </a:solidFill>
        <a:latin typeface="+mn-lt"/>
        <a:ea typeface="+mn-ea"/>
        <a:cs typeface="+mn-cs"/>
      </a:defRPr>
    </a:lvl4pPr>
    <a:lvl5pPr marL="1828800" algn="l" rtl="0" eaLnBrk="0" fontAlgn="base" hangingPunct="0">
      <a:spcBef>
        <a:spcPct val="30000"/>
      </a:spcBef>
      <a:spcAft>
        <a:spcPct val="0"/>
      </a:spcAft>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Short &amp; Snappy</a:t>
            </a:r>
          </a:p>
          <a:p>
            <a:pPr>
              <a:buFont typeface="Arial" pitchFamily="34" charset="0"/>
              <a:buNone/>
            </a:pPr>
            <a:r>
              <a:rPr lang="en-US" sz="1600" i="1" dirty="0" smtClean="0"/>
              <a:t>They are morale features rather than major parts of unit meetings.</a:t>
            </a:r>
          </a:p>
          <a:p>
            <a:pPr>
              <a:buFont typeface="Arial" pitchFamily="34" charset="0"/>
              <a:buChar char="•"/>
            </a:pPr>
            <a:r>
              <a:rPr lang="en-US" sz="1600" dirty="0" smtClean="0"/>
              <a:t>Conduct inspection in a friendly </a:t>
            </a:r>
            <a:r>
              <a:rPr lang="en-US" sz="1600" i="1" dirty="0" smtClean="0"/>
              <a:t>but</a:t>
            </a:r>
            <a:r>
              <a:rPr lang="en-US" sz="1600" dirty="0" smtClean="0"/>
              <a:t> dignified manner</a:t>
            </a:r>
            <a:endParaRPr lang="en-US" sz="1600" b="1" dirty="0" smtClean="0"/>
          </a:p>
          <a:p>
            <a:pPr>
              <a:buFont typeface="Arial" pitchFamily="34" charset="0"/>
              <a:buChar char="•"/>
            </a:pPr>
            <a:r>
              <a:rPr lang="en-US" sz="1600" dirty="0" smtClean="0"/>
              <a:t>Use common sense</a:t>
            </a:r>
            <a:endParaRPr lang="en-US" sz="1600" b="1" dirty="0" smtClean="0"/>
          </a:p>
          <a:p>
            <a:pPr>
              <a:buFont typeface="Arial" pitchFamily="34" charset="0"/>
              <a:buChar char="•"/>
            </a:pPr>
            <a:r>
              <a:rPr lang="en-US" sz="1600" dirty="0" smtClean="0"/>
              <a:t>Basic rule is neatness</a:t>
            </a:r>
          </a:p>
          <a:p>
            <a:pPr>
              <a:buFont typeface="Arial" pitchFamily="34" charset="0"/>
              <a:buChar char="•"/>
            </a:pPr>
            <a:r>
              <a:rPr lang="en-US" sz="1600" dirty="0" smtClean="0"/>
              <a:t>Make</a:t>
            </a:r>
            <a:r>
              <a:rPr lang="en-US" sz="1600" baseline="0" dirty="0" smtClean="0"/>
              <a:t> it a p</a:t>
            </a:r>
            <a:r>
              <a:rPr lang="en-US" sz="1600" dirty="0" smtClean="0"/>
              <a:t>ositive experience </a:t>
            </a:r>
            <a:r>
              <a:rPr lang="en-US" sz="1600" b="1" dirty="0" smtClean="0"/>
              <a:t>Never embarrass or ridicule!</a:t>
            </a:r>
            <a:endParaRPr lang="en-US" sz="1600"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Involve Pack or Troop leaders</a:t>
            </a:r>
            <a:endParaRPr lang="en-US" sz="1600" b="1" dirty="0" smtClean="0"/>
          </a:p>
          <a:p>
            <a:pPr lvl="1"/>
            <a:r>
              <a:rPr lang="en-US" sz="1600" dirty="0" smtClean="0"/>
              <a:t>SPL with you to inspect Troop</a:t>
            </a:r>
            <a:endParaRPr lang="en-US" sz="1600" b="1" dirty="0" smtClean="0"/>
          </a:p>
          <a:p>
            <a:pPr lvl="1"/>
            <a:r>
              <a:rPr lang="en-US" sz="1600" dirty="0" smtClean="0"/>
              <a:t>PL with you to inspect Patrol</a:t>
            </a:r>
            <a:endParaRPr lang="en-US" sz="1600" b="1" dirty="0" smtClean="0"/>
          </a:p>
          <a:p>
            <a:pPr lvl="1"/>
            <a:r>
              <a:rPr lang="en-US" sz="1600" dirty="0" smtClean="0"/>
              <a:t>DC with you for their Dens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r>
              <a:rPr lang="en-US" sz="1600" dirty="0" smtClean="0"/>
              <a:t>Use unit committee members as inspecting officers</a:t>
            </a:r>
            <a:endParaRPr lang="en-US" sz="1600" b="1" dirty="0" smtClean="0"/>
          </a:p>
          <a:p>
            <a:pPr lvl="1"/>
            <a:r>
              <a:rPr lang="en-US" sz="1600" dirty="0" smtClean="0"/>
              <a:t>Work in teams.</a:t>
            </a:r>
          </a:p>
          <a:p>
            <a:pPr lvl="1"/>
            <a:r>
              <a:rPr lang="en-US" sz="1600" dirty="0" smtClean="0"/>
              <a:t>One check uniforms</a:t>
            </a:r>
          </a:p>
          <a:p>
            <a:pPr lvl="1"/>
            <a:r>
              <a:rPr lang="en-US" sz="1600" dirty="0" smtClean="0"/>
              <a:t>One inspect insignia</a:t>
            </a:r>
          </a:p>
          <a:p>
            <a:pPr lvl="1"/>
            <a:endParaRPr lang="en-US" sz="1600" dirty="0" smtClean="0"/>
          </a:p>
          <a:p>
            <a:pPr lvl="0"/>
            <a:r>
              <a:rPr lang="en-US" sz="1600" b="1" dirty="0" smtClean="0"/>
              <a:t>NOTE:</a:t>
            </a:r>
            <a:r>
              <a:rPr lang="en-US" sz="1600" b="1" baseline="0" dirty="0" smtClean="0"/>
              <a:t> in larger troops, consider inviting other Commissioners to help you!</a:t>
            </a:r>
            <a:endParaRPr lang="en-US" sz="1600" b="1"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Use inspection sheets</a:t>
            </a:r>
          </a:p>
          <a:p>
            <a:pPr>
              <a:buFont typeface="Arial" pitchFamily="34" charset="0"/>
              <a:buChar char="•"/>
            </a:pPr>
            <a:r>
              <a:rPr lang="en-US" sz="1600" dirty="0" smtClean="0"/>
              <a:t>Find things to compliment during inspection</a:t>
            </a:r>
          </a:p>
          <a:p>
            <a:pPr>
              <a:buFont typeface="Arial" pitchFamily="34" charset="0"/>
              <a:buChar char="•"/>
            </a:pPr>
            <a:r>
              <a:rPr lang="en-US" sz="1600" dirty="0" smtClean="0"/>
              <a:t>Brief complimentary statement at end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r>
              <a:rPr lang="en-US" sz="1600" dirty="0" smtClean="0"/>
              <a:t>Follow up with unit leaders on any serious uniform issues</a:t>
            </a:r>
          </a:p>
          <a:p>
            <a:r>
              <a:rPr lang="en-US" sz="1600" dirty="0" smtClean="0"/>
              <a:t>Review leader uniforms in private</a:t>
            </a:r>
          </a:p>
          <a:p>
            <a:pPr>
              <a:buNone/>
            </a:pPr>
            <a:endParaRPr lang="en-US" sz="2800" b="1"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Remember:  </a:t>
            </a:r>
            <a:r>
              <a:rPr lang="en-US" sz="1600" b="0" dirty="0" smtClean="0">
                <a:solidFill>
                  <a:schemeClr val="hlink"/>
                </a:solidFill>
                <a:effectLst>
                  <a:outerShdw blurRad="38100" dist="38100" dir="2700000" algn="tl">
                    <a:srgbClr val="C0C0C0"/>
                  </a:outerShdw>
                </a:effectLst>
              </a:rPr>
              <a:t>a boy is not required to have a uniform to be a Boy Scout</a:t>
            </a:r>
          </a:p>
          <a:p>
            <a:pPr>
              <a:buNone/>
            </a:pPr>
            <a:endParaRPr lang="en-US" sz="1600" b="0" dirty="0" smtClean="0">
              <a:solidFill>
                <a:schemeClr val="hlink"/>
              </a:solidFill>
              <a:effectLst>
                <a:outerShdw blurRad="38100" dist="38100" dir="2700000" algn="tl">
                  <a:srgbClr val="C0C0C0"/>
                </a:outerShdw>
              </a:effectLst>
            </a:endParaRPr>
          </a:p>
          <a:p>
            <a:pPr>
              <a:buNone/>
            </a:pPr>
            <a:r>
              <a:rPr lang="en-US" sz="1600" b="0" dirty="0" smtClean="0">
                <a:solidFill>
                  <a:schemeClr val="hlink"/>
                </a:solidFill>
                <a:effectLst>
                  <a:outerShdw blurRad="38100" dist="38100" dir="2700000" algn="tl">
                    <a:srgbClr val="C0C0C0"/>
                  </a:outerShdw>
                </a:effectLst>
              </a:rPr>
              <a:t>Uniform</a:t>
            </a:r>
            <a:r>
              <a:rPr lang="en-US" sz="1600" b="0" baseline="0" dirty="0" smtClean="0">
                <a:solidFill>
                  <a:schemeClr val="hlink"/>
                </a:solidFill>
                <a:effectLst>
                  <a:outerShdw blurRad="38100" dist="38100" dir="2700000" algn="tl">
                    <a:srgbClr val="C0C0C0"/>
                  </a:outerShdw>
                </a:effectLst>
              </a:rPr>
              <a:t> Exchange</a:t>
            </a:r>
            <a:endParaRPr lang="en-US" sz="1600" b="0" dirty="0" smtClean="0">
              <a:solidFill>
                <a:schemeClr val="hlink"/>
              </a:solidFill>
              <a:effectLst>
                <a:outerShdw blurRad="38100" dist="38100" dir="2700000" algn="tl">
                  <a:srgbClr val="C0C0C0"/>
                </a:outerShdw>
              </a:effectLst>
            </a:endParaRPr>
          </a:p>
          <a:p>
            <a:pPr>
              <a:buNone/>
            </a:pPr>
            <a:endParaRPr lang="en-US" sz="1600" b="0" i="1" dirty="0" smtClean="0">
              <a:solidFill>
                <a:schemeClr val="hlink"/>
              </a:solidFill>
              <a:effectLst>
                <a:outerShdw blurRad="38100" dist="38100" dir="2700000" algn="tl">
                  <a:srgbClr val="C0C0C0"/>
                </a:outerShdw>
              </a:effectLst>
            </a:endParaRPr>
          </a:p>
          <a:p>
            <a:pPr>
              <a:buNone/>
            </a:pPr>
            <a:r>
              <a:rPr lang="en-US" sz="1600" b="1" i="0" dirty="0" smtClean="0">
                <a:solidFill>
                  <a:schemeClr val="hlink"/>
                </a:solidFill>
                <a:effectLst>
                  <a:outerShdw blurRad="38100" dist="38100" dir="2700000" algn="tl">
                    <a:srgbClr val="C0C0C0"/>
                  </a:outerShdw>
                </a:effectLst>
              </a:rPr>
              <a:t>Leaders – </a:t>
            </a:r>
            <a:r>
              <a:rPr lang="en-US" sz="1600" b="0" i="1" dirty="0" smtClean="0">
                <a:solidFill>
                  <a:schemeClr val="hlink"/>
                </a:solidFill>
                <a:effectLst>
                  <a:outerShdw blurRad="38100" dist="38100" dir="2700000" algn="tl">
                    <a:srgbClr val="C0C0C0"/>
                  </a:outerShdw>
                </a:effectLst>
              </a:rPr>
              <a:t>DISCUSS!</a:t>
            </a:r>
          </a:p>
          <a:p>
            <a:pPr>
              <a:buNone/>
            </a:pPr>
            <a:endParaRPr lang="en-US" sz="1600" b="0" i="1" dirty="0" smtClean="0">
              <a:solidFill>
                <a:schemeClr val="hlink"/>
              </a:solidFill>
              <a:effectLst>
                <a:outerShdw blurRad="38100" dist="38100" dir="2700000" algn="tl">
                  <a:srgbClr val="C0C0C0"/>
                </a:outerShdw>
              </a:effectLst>
            </a:endParaRPr>
          </a:p>
          <a:p>
            <a:pPr>
              <a:buNone/>
            </a:pPr>
            <a:r>
              <a:rPr lang="en-US" sz="1600" b="0" i="1" dirty="0" smtClean="0">
                <a:solidFill>
                  <a:schemeClr val="hlink"/>
                </a:solidFill>
                <a:effectLst>
                  <a:outerShdw blurRad="38100" dist="38100" dir="2700000" algn="tl">
                    <a:srgbClr val="C0C0C0"/>
                  </a:outerShdw>
                </a:effectLst>
              </a:rPr>
              <a:t>Be knowledgeable about WHEN to wear</a:t>
            </a:r>
            <a:r>
              <a:rPr lang="en-US" sz="1600" b="0" i="1" baseline="0" dirty="0" smtClean="0">
                <a:solidFill>
                  <a:schemeClr val="hlink"/>
                </a:solidFill>
                <a:effectLst>
                  <a:outerShdw blurRad="38100" dist="38100" dir="2700000" algn="tl">
                    <a:srgbClr val="C0C0C0"/>
                  </a:outerShdw>
                </a:effectLst>
              </a:rPr>
              <a:t> the uniform:</a:t>
            </a:r>
          </a:p>
          <a:p>
            <a:pPr>
              <a:buNone/>
            </a:pPr>
            <a:r>
              <a:rPr lang="en-US" sz="1600" b="0" i="0" baseline="0" dirty="0" smtClean="0">
                <a:solidFill>
                  <a:schemeClr val="hlink"/>
                </a:solidFill>
                <a:effectLst>
                  <a:outerShdw blurRad="38100" dist="38100" dir="2700000" algn="tl">
                    <a:srgbClr val="C0C0C0"/>
                  </a:outerShdw>
                </a:effectLst>
              </a:rPr>
              <a:t>All Scout activities == we used to say “indoor” activities and use a Field Uniform for physically active outdoor events.</a:t>
            </a:r>
          </a:p>
          <a:p>
            <a:pPr>
              <a:buNone/>
            </a:pPr>
            <a:r>
              <a:rPr lang="en-US" sz="1600" b="0" i="0" baseline="0" dirty="0" smtClean="0">
                <a:solidFill>
                  <a:schemeClr val="hlink"/>
                </a:solidFill>
                <a:effectLst>
                  <a:outerShdw blurRad="38100" dist="38100" dir="2700000" algn="tl">
                    <a:srgbClr val="C0C0C0"/>
                  </a:outerShdw>
                </a:effectLst>
              </a:rPr>
              <a:t>The new Centennial Uniform is made for outdoor activity with high-tech features that emphasize flexibility, durability, easy care, and functionality.   Field Uniforms can be still used for informal events.</a:t>
            </a:r>
          </a:p>
          <a:p>
            <a:pPr>
              <a:buNone/>
            </a:pPr>
            <a:endParaRPr lang="en-US" sz="1600" b="0" i="0" baseline="0" dirty="0" smtClean="0">
              <a:solidFill>
                <a:schemeClr val="hlink"/>
              </a:solidFill>
              <a:effectLst>
                <a:outerShdw blurRad="38100" dist="38100" dir="2700000" algn="tl">
                  <a:srgbClr val="C0C0C0"/>
                </a:outerShd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1" dirty="0" smtClean="0">
                <a:solidFill>
                  <a:schemeClr val="hlink"/>
                </a:solidFill>
                <a:effectLst>
                  <a:outerShdw blurRad="38100" dist="38100" dir="2700000" algn="tl">
                    <a:srgbClr val="C0C0C0"/>
                  </a:outerShdw>
                </a:effectLst>
              </a:rPr>
              <a:t>Be knowledgeable about when </a:t>
            </a:r>
            <a:r>
              <a:rPr lang="en-US" sz="1600" b="1" i="1" dirty="0" smtClean="0">
                <a:solidFill>
                  <a:schemeClr val="hlink"/>
                </a:solidFill>
                <a:effectLst>
                  <a:outerShdw blurRad="38100" dist="38100" dir="2700000" algn="tl">
                    <a:srgbClr val="C0C0C0"/>
                  </a:outerShdw>
                </a:effectLst>
              </a:rPr>
              <a:t>NOT </a:t>
            </a:r>
            <a:r>
              <a:rPr lang="en-US" sz="1600" b="0" i="1" dirty="0" smtClean="0">
                <a:solidFill>
                  <a:schemeClr val="hlink"/>
                </a:solidFill>
                <a:effectLst>
                  <a:outerShdw blurRad="38100" dist="38100" dir="2700000" algn="tl">
                    <a:srgbClr val="C0C0C0"/>
                  </a:outerShdw>
                </a:effectLst>
              </a:rPr>
              <a:t>to wear</a:t>
            </a:r>
            <a:r>
              <a:rPr lang="en-US" sz="1600" b="0" i="1" baseline="0" dirty="0" smtClean="0">
                <a:solidFill>
                  <a:schemeClr val="hlink"/>
                </a:solidFill>
                <a:effectLst>
                  <a:outerShdw blurRad="38100" dist="38100" dir="2700000" algn="tl">
                    <a:srgbClr val="C0C0C0"/>
                  </a:outerShdw>
                </a:effectLst>
              </a:rPr>
              <a:t> the uniform:</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600" b="0" i="0" baseline="0" dirty="0" smtClean="0">
                <a:solidFill>
                  <a:schemeClr val="hlink"/>
                </a:solidFill>
                <a:effectLst>
                  <a:outerShdw blurRad="38100" dist="38100" dir="2700000" algn="tl">
                    <a:srgbClr val="C0C0C0"/>
                  </a:outerShdw>
                </a:effectLst>
              </a:rPr>
              <a:t>When selling a commercial product or service (except popcorn)</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600" b="0" i="0" baseline="0" dirty="0" smtClean="0">
                <a:solidFill>
                  <a:schemeClr val="hlink"/>
                </a:solidFill>
                <a:effectLst>
                  <a:outerShdw blurRad="38100" dist="38100" dir="2700000" algn="tl">
                    <a:srgbClr val="C0C0C0"/>
                  </a:outerShdw>
                </a:effectLst>
              </a:rPr>
              <a:t>Situations that might imply endorsement by the BSA</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600" b="0" i="0" baseline="0" dirty="0" smtClean="0">
                <a:solidFill>
                  <a:schemeClr val="hlink"/>
                </a:solidFill>
                <a:effectLst>
                  <a:outerShdw blurRad="38100" dist="38100" dir="2700000" algn="tl">
                    <a:srgbClr val="C0C0C0"/>
                  </a:outerShdw>
                </a:effectLst>
              </a:rPr>
              <a:t>When engaged in an activities that could dishonor or discredit the BSA or the person wearing the uniform.</a:t>
            </a:r>
          </a:p>
          <a:p>
            <a:pPr>
              <a:buNone/>
            </a:pPr>
            <a:endParaRPr lang="en-US" sz="1600" b="0" i="0" baseline="0" dirty="0" smtClean="0">
              <a:solidFill>
                <a:schemeClr val="hlink"/>
              </a:solidFill>
              <a:effectLst>
                <a:outerShdw blurRad="38100" dist="38100" dir="2700000" algn="tl">
                  <a:srgbClr val="C0C0C0"/>
                </a:outerShdw>
              </a:effectLst>
            </a:endParaRPr>
          </a:p>
          <a:p>
            <a:pPr>
              <a:buNone/>
            </a:pPr>
            <a:endParaRPr lang="en-US" sz="1600" b="0" i="0" dirty="0" smtClean="0">
              <a:solidFill>
                <a:schemeClr val="hlink"/>
              </a:solidFill>
              <a:effectLst>
                <a:outerShdw blurRad="38100" dist="38100" dir="2700000" algn="tl">
                  <a:srgbClr val="C0C0C0"/>
                </a:outerShdw>
              </a:effectLst>
            </a:endParaRPr>
          </a:p>
          <a:p>
            <a:pPr>
              <a:buNone/>
            </a:pPr>
            <a:endParaRPr lang="en-US" sz="1400" b="0" i="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Uniforms</a:t>
            </a:r>
            <a:r>
              <a:rPr lang="en-US" sz="1600" b="1" baseline="0" dirty="0" smtClean="0">
                <a:solidFill>
                  <a:schemeClr val="hlink"/>
                </a:solidFill>
                <a:effectLst>
                  <a:outerShdw blurRad="38100" dist="38100" dir="2700000" algn="tl">
                    <a:srgbClr val="C0C0C0"/>
                  </a:outerShdw>
                </a:effectLst>
              </a:rPr>
              <a:t> when travelling –</a:t>
            </a:r>
          </a:p>
          <a:p>
            <a:pPr>
              <a:buNone/>
            </a:pPr>
            <a:endParaRPr lang="en-US" sz="1600" b="1" i="0" baseline="0" dirty="0" smtClean="0">
              <a:solidFill>
                <a:schemeClr val="hlink"/>
              </a:solidFill>
              <a:effectLst>
                <a:outerShdw blurRad="38100" dist="38100" dir="2700000" algn="tl">
                  <a:srgbClr val="C0C0C0"/>
                </a:outerShdw>
              </a:effectLst>
            </a:endParaRPr>
          </a:p>
          <a:p>
            <a:pPr>
              <a:buNone/>
            </a:pPr>
            <a:r>
              <a:rPr lang="en-US" sz="1600" b="0" i="0" baseline="0" dirty="0" smtClean="0">
                <a:solidFill>
                  <a:schemeClr val="hlink"/>
                </a:solidFill>
                <a:effectLst/>
              </a:rPr>
              <a:t>There is a rule that says you can’t wear the uniform outside the US without a Letter of Introduction or as part of a group travelling on a tour permit.</a:t>
            </a:r>
          </a:p>
          <a:p>
            <a:pPr>
              <a:buNone/>
            </a:pPr>
            <a:endParaRPr lang="en-US" sz="1600" b="0" i="0" baseline="0" dirty="0" smtClean="0">
              <a:solidFill>
                <a:schemeClr val="hlink"/>
              </a:solidFill>
              <a:effectLst/>
            </a:endParaRPr>
          </a:p>
          <a:p>
            <a:pPr>
              <a:buNone/>
            </a:pPr>
            <a:r>
              <a:rPr lang="en-US" sz="1600" b="0" i="0" baseline="0" dirty="0" smtClean="0">
                <a:solidFill>
                  <a:schemeClr val="hlink"/>
                </a:solidFill>
                <a:effectLst/>
              </a:rPr>
              <a:t>There are no rules preventing a Scout unit from wearing their uniforms when they travel OR requiring them to wear a uniform.  Sometimes the unit leader will place “requirements” on their boys…  </a:t>
            </a:r>
          </a:p>
          <a:p>
            <a:pPr>
              <a:buNone/>
            </a:pPr>
            <a:endParaRPr lang="en-US" sz="1600" b="0" i="0" baseline="0" dirty="0" smtClean="0">
              <a:solidFill>
                <a:schemeClr val="hlink"/>
              </a:solidFill>
              <a:effectLst/>
            </a:endParaRPr>
          </a:p>
          <a:p>
            <a:pPr>
              <a:buNone/>
            </a:pPr>
            <a:r>
              <a:rPr lang="en-US" sz="1600" b="0" i="0" baseline="0" dirty="0" smtClean="0">
                <a:solidFill>
                  <a:schemeClr val="hlink"/>
                </a:solidFill>
                <a:effectLst/>
              </a:rPr>
              <a:t>While not required, it looks great if they wear the uniform as they travel together as a unit. Of course in that case, they must have a tour permit. </a:t>
            </a:r>
          </a:p>
          <a:p>
            <a:pPr>
              <a:buNone/>
            </a:pPr>
            <a:endParaRPr lang="en-US" sz="1600" b="0" i="0" dirty="0" smtClean="0">
              <a:solidFill>
                <a:schemeClr val="hlink"/>
              </a:solidFill>
              <a:effectLst>
                <a:outerShdw blurRad="38100" dist="38100" dir="2700000" algn="tl">
                  <a:srgbClr val="C0C0C0"/>
                </a:outerShdw>
              </a:effectLst>
            </a:endParaRPr>
          </a:p>
          <a:p>
            <a:pPr>
              <a:buNone/>
            </a:pPr>
            <a:endParaRPr lang="en-US" sz="1400" b="0" i="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NEW - </a:t>
            </a:r>
            <a:r>
              <a:rPr lang="en-US" sz="1600" b="1" i="0" kern="1200" dirty="0" smtClean="0">
                <a:solidFill>
                  <a:schemeClr val="tx1"/>
                </a:solidFill>
                <a:latin typeface="+mn-lt"/>
                <a:ea typeface="+mn-ea"/>
                <a:cs typeface="+mn-cs"/>
              </a:rPr>
              <a:t>Amateur Radio Operator Rating Strip</a:t>
            </a:r>
          </a:p>
          <a:p>
            <a:r>
              <a:rPr lang="en-US" sz="1600" b="0" i="0" kern="1200" dirty="0" smtClean="0">
                <a:solidFill>
                  <a:schemeClr val="tx1"/>
                </a:solidFill>
                <a:latin typeface="+mn-lt"/>
                <a:ea typeface="+mn-ea"/>
                <a:cs typeface="+mn-cs"/>
              </a:rPr>
              <a:t>For registered youth or adult member with a valid amateur radio license, of any class, issued by the Federal Communications Commission</a:t>
            </a:r>
            <a:r>
              <a:rPr lang="en-US" sz="1600" b="0" i="0" kern="1200" baseline="0" dirty="0" smtClean="0">
                <a:solidFill>
                  <a:schemeClr val="tx1"/>
                </a:solidFill>
                <a:latin typeface="+mn-lt"/>
                <a:ea typeface="+mn-ea"/>
                <a:cs typeface="+mn-cs"/>
              </a:rPr>
              <a:t> (FCC).</a:t>
            </a:r>
            <a:endParaRPr lang="en-US" sz="20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Strip on your </a:t>
            </a:r>
            <a:r>
              <a:rPr lang="en-US" sz="1600" b="1" i="0" kern="1200" dirty="0" smtClean="0">
                <a:solidFill>
                  <a:schemeClr val="tx1"/>
                </a:solidFill>
                <a:latin typeface="+mn-lt"/>
                <a:ea typeface="+mn-ea"/>
                <a:cs typeface="+mn-cs"/>
              </a:rPr>
              <a:t>right sleeve</a:t>
            </a:r>
            <a:r>
              <a:rPr lang="en-US" sz="1600" b="0" i="0" kern="1200" dirty="0" smtClean="0">
                <a:solidFill>
                  <a:schemeClr val="tx1"/>
                </a:solidFill>
                <a:latin typeface="+mn-lt"/>
                <a:ea typeface="+mn-ea"/>
                <a:cs typeface="+mn-cs"/>
              </a:rPr>
              <a:t>, below the U.S. flag, patrol/den emblem, and a unit award, if you have one.</a:t>
            </a:r>
            <a:endParaRPr lang="en-US" sz="20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2400" dirty="0" smtClean="0"/>
              <a:t>MORSE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WHY?  Morse</a:t>
            </a:r>
            <a:r>
              <a:rPr lang="en-US" sz="1600" b="0" i="0" kern="1200" baseline="0" dirty="0" smtClean="0">
                <a:solidFill>
                  <a:schemeClr val="tx1"/>
                </a:solidFill>
                <a:latin typeface="+mn-lt"/>
                <a:ea typeface="+mn-ea"/>
                <a:cs typeface="+mn-cs"/>
              </a:rPr>
              <a:t> Code is considered an interpreter strip.</a:t>
            </a:r>
            <a:endParaRPr lang="en-US" sz="20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Anyone want to try Sea Scout Uniforms?!</a:t>
            </a:r>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Actually…. The Sea Scout Uniforms</a:t>
            </a:r>
            <a:r>
              <a:rPr lang="en-US" sz="1600" b="0" i="0" kern="1200" baseline="0" dirty="0" smtClean="0">
                <a:solidFill>
                  <a:schemeClr val="tx1"/>
                </a:solidFill>
                <a:latin typeface="+mn-lt"/>
                <a:ea typeface="+mn-ea"/>
                <a:cs typeface="+mn-cs"/>
              </a:rPr>
              <a:t> just became easier!!!  This is the newest uniform in the bsa!</a:t>
            </a:r>
          </a:p>
          <a:p>
            <a:r>
              <a:rPr lang="en-US" sz="1600" b="0" i="0" kern="1200" baseline="0" dirty="0" smtClean="0">
                <a:solidFill>
                  <a:schemeClr val="tx1"/>
                </a:solidFill>
                <a:latin typeface="+mn-lt"/>
                <a:ea typeface="+mn-ea"/>
                <a:cs typeface="+mn-cs"/>
              </a:rPr>
              <a:t>Called the New Century Universal Sea Scout Uniform” </a:t>
            </a:r>
          </a:p>
          <a:p>
            <a:r>
              <a:rPr lang="en-US" sz="1600" b="0" i="0" kern="1200" dirty="0" smtClean="0">
                <a:solidFill>
                  <a:schemeClr val="tx1"/>
                </a:solidFill>
                <a:latin typeface="+mn-lt"/>
                <a:ea typeface="+mn-ea"/>
                <a:cs typeface="+mn-cs"/>
              </a:rPr>
              <a:t>It is intended to make it easy for members of newly formed Sea Scout Ships to outfit themselves in a Sea Scout uniform and may be chosen by any unit new or existing. </a:t>
            </a:r>
          </a:p>
          <a:p>
            <a:endParaRPr lang="en-US" sz="1600" b="0" i="0" kern="1200" dirty="0" smtClean="0">
              <a:solidFill>
                <a:schemeClr val="tx1"/>
              </a:solidFill>
              <a:latin typeface="+mn-lt"/>
              <a:ea typeface="+mn-ea"/>
              <a:cs typeface="+mn-cs"/>
            </a:endParaRPr>
          </a:p>
          <a:p>
            <a:r>
              <a:rPr lang="en-US" sz="1600" b="0" i="0" kern="1200" dirty="0" smtClean="0">
                <a:solidFill>
                  <a:schemeClr val="tx1"/>
                </a:solidFill>
                <a:latin typeface="+mn-lt"/>
                <a:ea typeface="+mn-ea"/>
                <a:cs typeface="+mn-cs"/>
              </a:rPr>
              <a:t>New Century Universal Sea Scout Uniform Components</a:t>
            </a:r>
          </a:p>
          <a:p>
            <a:pPr>
              <a:buFont typeface="Arial" pitchFamily="34" charset="0"/>
              <a:buChar char="•"/>
            </a:pPr>
            <a:r>
              <a:rPr lang="en-US" sz="1600" b="0" i="0" kern="1200" dirty="0" smtClean="0">
                <a:solidFill>
                  <a:schemeClr val="tx1"/>
                </a:solidFill>
                <a:latin typeface="+mn-lt"/>
                <a:ea typeface="+mn-ea"/>
                <a:cs typeface="+mn-cs"/>
              </a:rPr>
              <a:t>Navy Blue ball cap; with SEA SCOUTS and the Sea Scout First Class Anchor embroidered in white. Youth may wear the white Dixie cup (unit option) and adults may wear the white combination cover (unit option)</a:t>
            </a:r>
          </a:p>
          <a:p>
            <a:pPr>
              <a:buFont typeface="Arial" pitchFamily="34" charset="0"/>
              <a:buChar char="•"/>
            </a:pPr>
            <a:r>
              <a:rPr lang="en-US" sz="1600" b="0" i="0" kern="1200" dirty="0" smtClean="0">
                <a:solidFill>
                  <a:schemeClr val="tx1"/>
                </a:solidFill>
                <a:latin typeface="+mn-lt"/>
                <a:ea typeface="+mn-ea"/>
                <a:cs typeface="+mn-cs"/>
              </a:rPr>
              <a:t>Dark Navy Blue shirt (similar to Dickies Nos.1574(male) and FS574(female), color DN)</a:t>
            </a:r>
          </a:p>
          <a:p>
            <a:pPr>
              <a:buFont typeface="Arial" pitchFamily="34" charset="0"/>
              <a:buChar char="•"/>
            </a:pPr>
            <a:r>
              <a:rPr lang="en-US" sz="1600" b="0" i="0" kern="1200" dirty="0" smtClean="0">
                <a:solidFill>
                  <a:schemeClr val="tx1"/>
                </a:solidFill>
                <a:latin typeface="+mn-lt"/>
                <a:ea typeface="+mn-ea"/>
                <a:cs typeface="+mn-cs"/>
              </a:rPr>
              <a:t>Dark Navy Blue crew-neck t-shirt</a:t>
            </a:r>
          </a:p>
          <a:p>
            <a:pPr>
              <a:buFont typeface="Arial" pitchFamily="34" charset="0"/>
              <a:buChar char="•"/>
            </a:pPr>
            <a:r>
              <a:rPr lang="en-US" sz="1600" b="0" i="0" kern="1200" dirty="0" smtClean="0">
                <a:solidFill>
                  <a:schemeClr val="tx1"/>
                </a:solidFill>
                <a:latin typeface="+mn-lt"/>
                <a:ea typeface="+mn-ea"/>
                <a:cs typeface="+mn-cs"/>
              </a:rPr>
              <a:t>Optional neckerchief for youth (unit option) either the New Century Neckerchief (black “tar flap” design), or Sea Scout Neckerchief (triangular black with white embroidered Sea Scout First Class Anchor and edging)</a:t>
            </a:r>
          </a:p>
          <a:p>
            <a:pPr>
              <a:buFont typeface="Arial" pitchFamily="34" charset="0"/>
              <a:buChar char="•"/>
            </a:pPr>
            <a:r>
              <a:rPr lang="en-US" sz="1600" b="0" i="0" kern="1200" dirty="0" smtClean="0">
                <a:solidFill>
                  <a:schemeClr val="tx1"/>
                </a:solidFill>
                <a:latin typeface="+mn-lt"/>
                <a:ea typeface="+mn-ea"/>
                <a:cs typeface="+mn-cs"/>
              </a:rPr>
              <a:t>Dark Navy Blue trousers (similar to Dickies Nos. 874(male) and 774 (female); color DN)</a:t>
            </a:r>
          </a:p>
          <a:p>
            <a:pPr>
              <a:buFont typeface="Arial" pitchFamily="34" charset="0"/>
              <a:buChar char="•"/>
            </a:pPr>
            <a:r>
              <a:rPr lang="en-US" sz="1600" b="0" i="0" kern="1200" dirty="0" smtClean="0">
                <a:solidFill>
                  <a:schemeClr val="tx1"/>
                </a:solidFill>
                <a:latin typeface="+mn-lt"/>
                <a:ea typeface="+mn-ea"/>
                <a:cs typeface="+mn-cs"/>
              </a:rPr>
              <a:t>Black web belt with silver buckle and tab</a:t>
            </a:r>
          </a:p>
          <a:p>
            <a:pPr>
              <a:buFont typeface="Arial" pitchFamily="34" charset="0"/>
              <a:buChar char="•"/>
            </a:pPr>
            <a:r>
              <a:rPr lang="en-US" sz="1600" b="0" i="0" kern="1200" dirty="0" smtClean="0">
                <a:solidFill>
                  <a:schemeClr val="tx1"/>
                </a:solidFill>
                <a:latin typeface="+mn-lt"/>
                <a:ea typeface="+mn-ea"/>
                <a:cs typeface="+mn-cs"/>
              </a:rPr>
              <a:t>Black plain-toe shoes and black sock</a:t>
            </a:r>
          </a:p>
          <a:p>
            <a:endParaRPr lang="en-US" sz="20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Commissioner-BSA.org</a:t>
            </a:r>
          </a:p>
          <a:p>
            <a:pPr>
              <a:buNone/>
            </a:pPr>
            <a:endParaRPr lang="en-US" sz="1600" b="1" i="1" dirty="0" smtClean="0">
              <a:solidFill>
                <a:schemeClr val="hlink"/>
              </a:solidFill>
              <a:effectLst>
                <a:outerShdw blurRad="38100" dist="38100" dir="2700000" algn="tl">
                  <a:srgbClr val="C0C0C0"/>
                </a:outerShdw>
              </a:effectLst>
            </a:endParaRPr>
          </a:p>
          <a:p>
            <a:pPr>
              <a:buNone/>
            </a:pPr>
            <a:r>
              <a:rPr lang="en-US" sz="1600" b="1" i="1" dirty="0" smtClean="0">
                <a:solidFill>
                  <a:schemeClr val="hlink"/>
                </a:solidFill>
                <a:effectLst>
                  <a:outerShdw blurRad="38100" dist="38100" dir="2700000" algn="tl">
                    <a:srgbClr val="C0C0C0"/>
                  </a:outerShdw>
                </a:effectLst>
              </a:rPr>
              <a:t>Right</a:t>
            </a:r>
            <a:r>
              <a:rPr lang="en-US" sz="1600" b="1" i="1" baseline="0" dirty="0" smtClean="0">
                <a:solidFill>
                  <a:schemeClr val="hlink"/>
                </a:solidFill>
                <a:effectLst>
                  <a:outerShdw blurRad="38100" dist="38100" dir="2700000" algn="tl">
                    <a:srgbClr val="C0C0C0"/>
                  </a:outerShdw>
                </a:effectLst>
              </a:rPr>
              <a:t> under the training PowerPoint</a:t>
            </a:r>
            <a:endParaRPr lang="en-US" sz="1400" b="0" i="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p:spPr>
      </p:sp>
      <p:sp>
        <p:nvSpPr>
          <p:cNvPr id="1617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smtClean="0">
                <a:solidFill>
                  <a:schemeClr val="tx1"/>
                </a:solidFill>
                <a:latin typeface="+mn-lt"/>
                <a:ea typeface="+mn-ea"/>
                <a:cs typeface="+mn-cs"/>
              </a:rPr>
              <a:t>The Boy Scouts of America has always been a uniformed body. Its uniforms help to create a sense of belonging. They symbolize character development, citizenship training, and personal fitness. Wearing a uniform gives youth and adult members a sense of identification and commitment.</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Personal equality</a:t>
            </a:r>
            <a:r>
              <a:rPr lang="en-US" sz="1200" b="0" i="0" kern="1200" dirty="0" smtClean="0">
                <a:solidFill>
                  <a:schemeClr val="tx1"/>
                </a:solidFill>
                <a:latin typeface="+mn-lt"/>
                <a:ea typeface="+mn-ea"/>
                <a:cs typeface="+mn-cs"/>
              </a:rPr>
              <a:t> - The uniform represents a democratic idea of equality, bringing people of different backgrounds together in the Scouting tradition.</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Identification</a:t>
            </a:r>
            <a:r>
              <a:rPr lang="en-US" sz="1200" b="0" i="0" kern="1200" dirty="0" smtClean="0">
                <a:solidFill>
                  <a:schemeClr val="tx1"/>
                </a:solidFill>
                <a:latin typeface="+mn-lt"/>
                <a:ea typeface="+mn-ea"/>
                <a:cs typeface="+mn-cs"/>
              </a:rPr>
              <a:t> - The uniform identifies youth and adult members of the Boy Scouts of America, visible as a force for good in the community. When properly and smartly worn, the uniform can build good unit spirit.</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Achievement</a:t>
            </a:r>
            <a:r>
              <a:rPr lang="en-US" sz="1200" b="0" i="0" kern="1200" dirty="0" smtClean="0">
                <a:solidFill>
                  <a:schemeClr val="tx1"/>
                </a:solidFill>
                <a:latin typeface="+mn-lt"/>
                <a:ea typeface="+mn-ea"/>
                <a:cs typeface="+mn-cs"/>
              </a:rPr>
              <a:t> - The uniform shows the wearer's activity, responsibility, and achievement. The accomplishments of every youth and adult member can be recognized by the insignia worn on the uniform.</a:t>
            </a:r>
          </a:p>
          <a:p>
            <a:endParaRPr lang="en-US" sz="1200" b="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Personal commitment</a:t>
            </a:r>
            <a:r>
              <a:rPr lang="en-US" sz="1200" b="0" i="0" kern="1200" dirty="0" smtClean="0">
                <a:solidFill>
                  <a:schemeClr val="tx1"/>
                </a:solidFill>
                <a:latin typeface="+mn-lt"/>
                <a:ea typeface="+mn-ea"/>
                <a:cs typeface="+mn-cs"/>
              </a:rPr>
              <a:t> - The uniform is a constant reminder to all members of their commitment to the ideals and purpose of the Scouting movement. It is a way of making visible members' commitment to a belief in God, loyalty to country, and helping others at all times.</a:t>
            </a:r>
          </a:p>
          <a:p>
            <a:endParaRPr lang="en-US" sz="1200" b="0" i="0" kern="1200" dirty="0" smtClean="0">
              <a:solidFill>
                <a:schemeClr val="tx1"/>
              </a:solidFill>
              <a:latin typeface="+mn-lt"/>
              <a:ea typeface="+mn-ea"/>
              <a:cs typeface="+mn-cs"/>
            </a:endParaRPr>
          </a:p>
          <a:p>
            <a:endParaRPr lang="en-US" sz="1200" b="0" i="0" kern="1200" baseline="0" dirty="0" smtClean="0">
              <a:solidFill>
                <a:schemeClr val="tx1"/>
              </a:solidFill>
              <a:latin typeface="+mn-lt"/>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1" kern="1200" baseline="0" dirty="0" smtClean="0">
                <a:solidFill>
                  <a:schemeClr val="tx1"/>
                </a:solidFill>
                <a:latin typeface="+mn-lt"/>
                <a:ea typeface="+mn-ea"/>
                <a:cs typeface="+mn-cs"/>
              </a:rPr>
              <a:t>Commissioners set a personal example with correct uniforming and a modest display of badges. </a:t>
            </a:r>
          </a:p>
          <a:p>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What is a modest display of badges? </a:t>
            </a:r>
          </a:p>
          <a:p>
            <a:r>
              <a:rPr lang="en-US" sz="1600" kern="1200" baseline="0" dirty="0" smtClean="0">
                <a:solidFill>
                  <a:schemeClr val="tx1"/>
                </a:solidFill>
                <a:latin typeface="+mn-lt"/>
                <a:ea typeface="+mn-ea"/>
                <a:cs typeface="+mn-cs"/>
              </a:rPr>
              <a:t>It has often been said that unit leaders wear most of their badges on the uniforms of their youth members. </a:t>
            </a:r>
          </a:p>
          <a:p>
            <a:r>
              <a:rPr lang="en-US" sz="1600" kern="1200" baseline="0" dirty="0" smtClean="0">
                <a:solidFill>
                  <a:schemeClr val="tx1"/>
                </a:solidFill>
                <a:latin typeface="+mn-lt"/>
                <a:ea typeface="+mn-ea"/>
                <a:cs typeface="+mn-cs"/>
              </a:rPr>
              <a:t>It might also be said that commissioners wear most of their badges on the uniforms of their unit leaders. </a:t>
            </a:r>
          </a:p>
          <a:p>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Most of a commissioner’s badges should reflect their service at a council or district level. </a:t>
            </a:r>
          </a:p>
          <a:p>
            <a:r>
              <a:rPr lang="en-US" sz="1600" kern="1200" baseline="0" dirty="0" smtClean="0">
                <a:solidFill>
                  <a:schemeClr val="tx1"/>
                </a:solidFill>
                <a:latin typeface="+mn-lt"/>
                <a:ea typeface="+mn-ea"/>
                <a:cs typeface="+mn-cs"/>
              </a:rPr>
              <a:t>For example, they proudly wear the JTE District emblem, but good taste might dictate that they refrain from wearing the JTE Unit emblem simply because they serve on the troop committee of their son’s JTE troop</a:t>
            </a:r>
            <a:r>
              <a:rPr lang="en-US" sz="1600" kern="1200" baseline="0" dirty="0" smtClean="0">
                <a:solidFill>
                  <a:schemeClr val="tx1"/>
                </a:solidFill>
                <a:latin typeface="+mn-lt"/>
                <a:ea typeface="+mn-ea"/>
                <a:cs typeface="+mn-cs"/>
              </a:rPr>
              <a:t>.</a:t>
            </a:r>
          </a:p>
          <a:p>
            <a:endParaRPr lang="en-US" sz="1600" b="1" kern="1200" baseline="0" dirty="0" smtClean="0">
              <a:solidFill>
                <a:schemeClr val="tx1"/>
              </a:solidFill>
              <a:latin typeface="+mn-lt"/>
              <a:ea typeface="+mn-ea"/>
              <a:cs typeface="+mn-cs"/>
            </a:endParaRPr>
          </a:p>
          <a:p>
            <a:r>
              <a:rPr lang="en-US" sz="1600" b="1" kern="1200" baseline="0" dirty="0" smtClean="0">
                <a:solidFill>
                  <a:schemeClr val="tx1"/>
                </a:solidFill>
                <a:latin typeface="+mn-lt"/>
                <a:ea typeface="+mn-ea"/>
                <a:cs typeface="+mn-cs"/>
              </a:rPr>
              <a:t>Insignia Guide – Page 61 “It is recommended that the number of knots be limited to three rows of three (a total of nine knots).”</a:t>
            </a:r>
            <a:endParaRPr lang="en-US" sz="1600" b="1" kern="1200" baseline="0" dirty="0" smtClean="0">
              <a:solidFill>
                <a:schemeClr val="tx1"/>
              </a:solidFill>
              <a:latin typeface="+mn-lt"/>
              <a:ea typeface="+mn-ea"/>
              <a:cs typeface="+mn-cs"/>
            </a:endParaRPr>
          </a:p>
          <a:p>
            <a:endParaRPr lang="en-US" sz="1600" b="0" i="0" kern="1200" baseline="0" dirty="0" smtClean="0">
              <a:solidFill>
                <a:schemeClr val="tx1"/>
              </a:solidFill>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Set the Example!</a:t>
            </a:r>
          </a:p>
          <a:p>
            <a:pPr>
              <a:buNone/>
            </a:pPr>
            <a:r>
              <a:rPr lang="en-US" sz="1600" dirty="0" smtClean="0"/>
              <a:t>While Scouters may wear the insignia to which they are entitled, a ‘total display’ may not be in the best taste if the uniform looks overcrowded.  </a:t>
            </a:r>
          </a:p>
          <a:p>
            <a:pPr>
              <a:buNone/>
            </a:pPr>
            <a:endParaRPr lang="en-US" sz="1600" dirty="0" smtClean="0"/>
          </a:p>
          <a:p>
            <a:pPr>
              <a:buNone/>
            </a:pPr>
            <a:r>
              <a:rPr lang="en-US" sz="1600" dirty="0" smtClean="0"/>
              <a:t>The Commissioner who wears only his Commissioner emblem, council shoulder patch and service star on his uniform is never guilty of poor taste.</a:t>
            </a:r>
          </a:p>
          <a:p>
            <a:pPr>
              <a:buNone/>
            </a:pPr>
            <a:endParaRPr lang="en-US" sz="1600" b="0" i="0" kern="1200" baseline="0" dirty="0" smtClean="0">
              <a:solidFill>
                <a:schemeClr val="tx1"/>
              </a:solidFill>
              <a:latin typeface="+mn-lt"/>
              <a:ea typeface="+mn-ea"/>
              <a:cs typeface="+mn-cs"/>
            </a:endParaRPr>
          </a:p>
          <a:p>
            <a:pPr>
              <a:buNone/>
            </a:pPr>
            <a:r>
              <a:rPr lang="en-US" sz="1600" b="0" i="1" kern="1200" baseline="0" dirty="0" smtClean="0">
                <a:solidFill>
                  <a:schemeClr val="tx1"/>
                </a:solidFill>
                <a:latin typeface="+mn-lt"/>
                <a:ea typeface="+mn-ea"/>
                <a:cs typeface="+mn-cs"/>
              </a:rPr>
              <a:t>SOURCE: Scoutmaster Handbook – replacing Scoutmaster with Commissioner.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kern="1200" baseline="0" dirty="0" smtClean="0">
                <a:solidFill>
                  <a:schemeClr val="tx1"/>
                </a:solidFill>
                <a:latin typeface="+mn-lt"/>
                <a:ea typeface="+mn-ea"/>
                <a:cs typeface="+mn-cs"/>
              </a:rPr>
              <a:t>The commissioner helps pack and troop leaders and lends dignity to a high-morale event.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kern="1200" dirty="0" smtClean="0">
                <a:solidFill>
                  <a:schemeClr val="tx1"/>
                </a:solidFill>
                <a:latin typeface="+mn-lt"/>
                <a:ea typeface="+mn-ea"/>
                <a:cs typeface="+mn-cs"/>
              </a:rPr>
              <a:t>The Scouting movement is built on positive values, as reflected in a properly worn uniform.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0" i="0"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kern="1200" dirty="0" smtClean="0">
                <a:solidFill>
                  <a:schemeClr val="tx1"/>
                </a:solidFill>
                <a:latin typeface="+mn-lt"/>
                <a:ea typeface="+mn-ea"/>
                <a:cs typeface="+mn-cs"/>
              </a:rPr>
              <a:t>A uniform inspection helps Boy Scouts take pride in themselves and their appearance, and shouldn't be used as a way to degrade a member.</a:t>
            </a:r>
            <a:endParaRPr lang="en-US" sz="1600" baseline="0" dirty="0" smtClean="0"/>
          </a:p>
          <a:p>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Inspections are also a great opportunity to:</a:t>
            </a:r>
          </a:p>
          <a:p>
            <a:pPr>
              <a:buFont typeface="Arial" pitchFamily="34" charset="0"/>
              <a:buChar char="•"/>
            </a:pPr>
            <a:r>
              <a:rPr lang="en-US" sz="1600" kern="1200" baseline="0" dirty="0" smtClean="0">
                <a:solidFill>
                  <a:schemeClr val="tx1"/>
                </a:solidFill>
                <a:latin typeface="+mn-lt"/>
                <a:ea typeface="+mn-ea"/>
                <a:cs typeface="+mn-cs"/>
              </a:rPr>
              <a:t>Encourage a complete uniform for all members. </a:t>
            </a:r>
          </a:p>
          <a:p>
            <a:pPr>
              <a:buFont typeface="Arial" pitchFamily="34" charset="0"/>
              <a:buChar char="•"/>
            </a:pPr>
            <a:r>
              <a:rPr lang="en-US" sz="1600" kern="1200" baseline="0" dirty="0" smtClean="0">
                <a:solidFill>
                  <a:schemeClr val="tx1"/>
                </a:solidFill>
                <a:latin typeface="+mn-lt"/>
                <a:ea typeface="+mn-ea"/>
                <a:cs typeface="+mn-cs"/>
              </a:rPr>
              <a:t>Develop unit pride.</a:t>
            </a:r>
          </a:p>
          <a:p>
            <a:endParaRPr lang="en-US" sz="1600" b="0" i="0" kern="1200" baseline="0" dirty="0" smtClean="0">
              <a:solidFill>
                <a:schemeClr val="tx1"/>
              </a:solidFill>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When:</a:t>
            </a:r>
          </a:p>
          <a:p>
            <a:r>
              <a:rPr lang="en-US" sz="1600" dirty="0" smtClean="0"/>
              <a:t>Cub Scout Packs - </a:t>
            </a:r>
            <a:r>
              <a:rPr lang="en-US" sz="1600" b="1" dirty="0" smtClean="0"/>
              <a:t>Fall</a:t>
            </a:r>
          </a:p>
          <a:p>
            <a:r>
              <a:rPr lang="en-US" sz="1600" dirty="0" smtClean="0"/>
              <a:t>Boy Scout Troops – </a:t>
            </a:r>
            <a:r>
              <a:rPr lang="en-US" sz="1600" b="1" dirty="0" smtClean="0"/>
              <a:t>Spring &amp; Fall</a:t>
            </a:r>
          </a:p>
          <a:p>
            <a:r>
              <a:rPr lang="en-US" sz="1600" dirty="0" smtClean="0"/>
              <a:t>Venturing Crews – </a:t>
            </a:r>
            <a:r>
              <a:rPr lang="en-US" sz="1600" b="1" dirty="0" smtClean="0"/>
              <a:t>Never (generally)</a:t>
            </a:r>
          </a:p>
          <a:p>
            <a:r>
              <a:rPr lang="en-US" sz="1600" b="0" i="1" dirty="0" smtClean="0"/>
              <a:t>  Uniforms</a:t>
            </a:r>
            <a:r>
              <a:rPr lang="en-US" sz="1600" b="0" i="1" baseline="0" dirty="0" smtClean="0"/>
              <a:t> are NOT one of the methods of Venturing – but units who choose to wear uniforms should wear them properly.</a:t>
            </a:r>
          </a:p>
          <a:p>
            <a:endParaRPr lang="en-US" sz="1600" b="0" i="1" baseline="0" dirty="0" smtClean="0"/>
          </a:p>
          <a:p>
            <a:r>
              <a:rPr lang="en-US" sz="1600" b="0" i="0" dirty="0" smtClean="0"/>
              <a:t>Occasionally you will be asked to inspect the unit.</a:t>
            </a:r>
            <a:endParaRPr lang="en-US" sz="1600" b="0" i="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Friendly </a:t>
            </a:r>
            <a:r>
              <a:rPr lang="en-US" sz="1600" i="1" dirty="0" smtClean="0"/>
              <a:t>but</a:t>
            </a:r>
            <a:r>
              <a:rPr lang="en-US" sz="1600" dirty="0" smtClean="0"/>
              <a:t> dignified manner</a:t>
            </a:r>
            <a:endParaRPr lang="en-US" sz="1600" b="1" dirty="0" smtClean="0"/>
          </a:p>
          <a:p>
            <a:pPr>
              <a:buFont typeface="Arial" pitchFamily="34" charset="0"/>
              <a:buChar char="•"/>
            </a:pPr>
            <a:r>
              <a:rPr lang="en-US" sz="1600" dirty="0" smtClean="0"/>
              <a:t>Use common sense</a:t>
            </a:r>
            <a:endParaRPr lang="en-US" sz="1600" b="1" dirty="0" smtClean="0"/>
          </a:p>
          <a:p>
            <a:pPr>
              <a:buFont typeface="Arial" pitchFamily="34" charset="0"/>
              <a:buChar char="•"/>
            </a:pPr>
            <a:r>
              <a:rPr lang="en-US" sz="1600" dirty="0" smtClean="0"/>
              <a:t>Basic rule is neatness</a:t>
            </a:r>
          </a:p>
          <a:p>
            <a:pPr>
              <a:buFont typeface="Arial" pitchFamily="34" charset="0"/>
              <a:buChar char="•"/>
            </a:pPr>
            <a:r>
              <a:rPr lang="en-US" sz="1600" dirty="0" smtClean="0"/>
              <a:t>Positive experience</a:t>
            </a:r>
          </a:p>
          <a:p>
            <a:pPr>
              <a:buFont typeface="Arial" pitchFamily="34" charset="0"/>
              <a:buChar char="•"/>
            </a:pPr>
            <a:r>
              <a:rPr lang="en-US" sz="1600" dirty="0" smtClean="0"/>
              <a:t>Never embarrass or ridicule!</a:t>
            </a:r>
            <a:endParaRPr 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8.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smtClean="0"/>
              <a:pPr>
                <a:defRPr/>
              </a:pPr>
              <a:t>3/19/2013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549E06E-BE7D-4CAE-B57E-B8C3BC61624C}" type="datetime1">
              <a:rPr lang="en-US" smtClean="0"/>
              <a:pPr>
                <a:defRPr/>
              </a:pPr>
              <a:t>3/19/2013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C86535AD-D556-46FE-B23E-34EDA9EB001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3467382-A389-4B15-B235-FA71E72DF90C}" type="datetime1">
              <a:rPr lang="en-US" smtClean="0"/>
              <a:pPr>
                <a:defRPr/>
              </a:pPr>
              <a:t>3/19/2013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133E6A72-8448-4BE3-B001-7A57D5E1D0D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EE9CECA6-7F50-4BB5-A28C-3D3B345330B1}" type="datetimeFigureOut">
              <a:rPr lang="en-US">
                <a:solidFill>
                  <a:srgbClr val="000000"/>
                </a:solidFill>
              </a:rPr>
              <a:pPr>
                <a:defRPr/>
              </a:pPr>
              <a:t>3/19/2013</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07D17FF9-AA37-43A8-92B0-CEFB14AF37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9" name="Straight Connector 8"/>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10" name="Date Placeholder 4"/>
          <p:cNvSpPr>
            <a:spLocks noGrp="1"/>
          </p:cNvSpPr>
          <p:nvPr>
            <p:ph type="dt" sz="half" idx="10"/>
          </p:nvPr>
        </p:nvSpPr>
        <p:spPr/>
        <p:txBody>
          <a:bodyPr/>
          <a:lstStyle>
            <a:lvl1pPr>
              <a:defRPr/>
            </a:lvl1pPr>
            <a:extLst/>
          </a:lstStyle>
          <a:p>
            <a:pPr>
              <a:defRPr/>
            </a:pPr>
            <a:fld id="{9159B06E-588A-49D7-A36A-551D51B119B7}" type="datetimeFigureOut">
              <a:rPr lang="en-US">
                <a:solidFill>
                  <a:prstClr val="white"/>
                </a:solidFill>
              </a:rPr>
              <a:pPr>
                <a:defRPr/>
              </a:pPr>
              <a:t>3/19/2013</a:t>
            </a:fld>
            <a:endParaRPr lang="en-US">
              <a:solidFill>
                <a:prstClr val="white"/>
              </a:solidFill>
            </a:endParaRPr>
          </a:p>
        </p:txBody>
      </p:sp>
      <p:sp>
        <p:nvSpPr>
          <p:cNvPr id="11"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12" name="Slide Number Placeholder 6"/>
          <p:cNvSpPr>
            <a:spLocks noGrp="1"/>
          </p:cNvSpPr>
          <p:nvPr>
            <p:ph type="sldNum" sz="quarter" idx="12"/>
          </p:nvPr>
        </p:nvSpPr>
        <p:spPr/>
        <p:txBody>
          <a:bodyPr/>
          <a:lstStyle>
            <a:lvl1pPr>
              <a:defRPr/>
            </a:lvl1pPr>
            <a:extLst/>
          </a:lstStyle>
          <a:p>
            <a:pPr>
              <a:defRPr/>
            </a:pPr>
            <a:fld id="{8DE4D886-028A-4207-B8C1-3AFC87907693}" type="slidenum">
              <a:rPr lang="en-US">
                <a:solidFill>
                  <a:prstClr val="white"/>
                </a:solidFill>
              </a:rPr>
              <a:pPr>
                <a:defRPr/>
              </a:pPr>
              <a:t>‹#›</a:t>
            </a:fld>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3ADE609A-3DD4-48C8-9DF3-2D5319D23CED}" type="datetimeFigureOut">
              <a:rPr lang="en-US">
                <a:solidFill>
                  <a:srgbClr val="000000"/>
                </a:solidFill>
              </a:rPr>
              <a:pPr>
                <a:defRPr/>
              </a:pPr>
              <a:t>3/19/2013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6A0A131-57C1-405C-A1B0-278491462BB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9" name="Straight Connector 8"/>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10" name="Date Placeholder 4"/>
          <p:cNvSpPr>
            <a:spLocks noGrp="1"/>
          </p:cNvSpPr>
          <p:nvPr>
            <p:ph type="dt" sz="half" idx="10"/>
          </p:nvPr>
        </p:nvSpPr>
        <p:spPr/>
        <p:txBody>
          <a:bodyPr/>
          <a:lstStyle>
            <a:lvl1pPr>
              <a:defRPr/>
            </a:lvl1pPr>
            <a:extLst/>
          </a:lstStyle>
          <a:p>
            <a:pPr>
              <a:defRPr/>
            </a:pPr>
            <a:fld id="{9159B06E-588A-49D7-A36A-551D51B119B7}" type="datetimeFigureOut">
              <a:rPr lang="en-US">
                <a:solidFill>
                  <a:prstClr val="white"/>
                </a:solidFill>
              </a:rPr>
              <a:pPr>
                <a:defRPr/>
              </a:pPr>
              <a:t>3/19/2013</a:t>
            </a:fld>
            <a:endParaRPr lang="en-US">
              <a:solidFill>
                <a:prstClr val="white"/>
              </a:solidFill>
            </a:endParaRPr>
          </a:p>
        </p:txBody>
      </p:sp>
      <p:sp>
        <p:nvSpPr>
          <p:cNvPr id="11"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12" name="Slide Number Placeholder 6"/>
          <p:cNvSpPr>
            <a:spLocks noGrp="1"/>
          </p:cNvSpPr>
          <p:nvPr>
            <p:ph type="sldNum" sz="quarter" idx="12"/>
          </p:nvPr>
        </p:nvSpPr>
        <p:spPr/>
        <p:txBody>
          <a:bodyPr/>
          <a:lstStyle>
            <a:lvl1pPr>
              <a:defRPr/>
            </a:lvl1pPr>
            <a:extLst/>
          </a:lstStyle>
          <a:p>
            <a:pPr>
              <a:defRPr/>
            </a:pPr>
            <a:fld id="{8DE4D886-028A-4207-B8C1-3AFC87907693}" type="slidenum">
              <a:rPr lang="en-US">
                <a:solidFill>
                  <a:prstClr val="white"/>
                </a:solidFill>
              </a:rPr>
              <a:pPr>
                <a:defRPr/>
              </a:pPr>
              <a:t>‹#›</a:t>
            </a:fld>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small"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5FCC476-105B-439D-8BA2-EF5C153D941E}" type="datetime1">
              <a:rPr lang="en-US" smtClean="0"/>
              <a:pPr>
                <a:defRPr/>
              </a:pPr>
              <a:t>3/19/2013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707BA663-5539-4382-90A0-63C46CA9C8B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7A03873-4EE0-412C-9EF1-A26CAFE00F88}" type="datetime1">
              <a:rPr lang="en-US" smtClean="0"/>
              <a:pPr>
                <a:defRPr/>
              </a:pPr>
              <a:t>3/19/2013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BD895AE8-E99A-422E-8EF4-9965F55A769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CD13CFF-768A-4BA3-9F3D-0B5D8DC650C1}" type="datetime1">
              <a:rPr lang="en-US" smtClean="0"/>
              <a:pPr>
                <a:defRPr/>
              </a:pPr>
              <a:t>3/19/2013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DD37B13C-5FFD-4E14-9EBB-DEEB0A77727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D11DABB9-AFE8-4C1E-873B-568143FD6256}" type="datetime1">
              <a:rPr lang="en-US" smtClean="0"/>
              <a:pPr>
                <a:defRPr/>
              </a:pPr>
              <a:t>3/19/2013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smtClean="0"/>
            </a:lvl1pPr>
          </a:lstStyle>
          <a:p>
            <a:pPr>
              <a:defRPr/>
            </a:pPr>
            <a:fld id="{30750FBF-6542-48CF-AC68-96A611F5083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57ECA120-9537-4FBE-8032-364866FAA7F6}" type="datetime1">
              <a:rPr lang="en-US" smtClean="0"/>
              <a:pPr>
                <a:defRPr/>
              </a:pPr>
              <a:t>3/19/2013</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smtClean="0"/>
            </a:lvl1pPr>
          </a:lstStyle>
          <a:p>
            <a:pPr>
              <a:defRPr/>
            </a:pPr>
            <a:fld id="{01AA48D3-A8F5-4504-B263-F741EB97C42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11FFB3D-7665-4A26-8095-B1AB3F213571}" type="datetime1">
              <a:rPr lang="en-US" smtClean="0"/>
              <a:pPr>
                <a:defRPr/>
              </a:pPr>
              <a:t>3/19/2013</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smtClean="0"/>
            </a:lvl1pPr>
          </a:lstStyle>
          <a:p>
            <a:pPr>
              <a:defRPr/>
            </a:pPr>
            <a:fld id="{33708BE2-7196-4B78-B3B8-8E814461D07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21D9EEC-A195-4491-A6D7-D3CB0F20B040}" type="datetime1">
              <a:rPr lang="en-US" smtClean="0"/>
              <a:pPr>
                <a:defRPr/>
              </a:pPr>
              <a:t>3/19/2013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857D6A6E-5904-4190-A347-DA1F3E5F6CF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37E32942-E94F-4114-A253-56F3EA8ADB65}" type="datetime1">
              <a:rPr lang="en-US" smtClean="0"/>
              <a:pPr>
                <a:defRPr/>
              </a:pPr>
              <a:t>3/19/2013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07B7E973-1373-4601-8BBA-82EF8EF1230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3.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pPr>
                <a:defRPr/>
              </a:pPr>
              <a:t>3/19/2013</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pPr>
                <a:defRPr/>
              </a:pPr>
              <a:t>‹#›</a:t>
            </a:fld>
            <a:endParaRPr lang="en-US" dirty="0"/>
          </a:p>
        </p:txBody>
      </p:sp>
      <p:pic>
        <p:nvPicPr>
          <p:cNvPr id="148493" name="Picture 13" descr="AnnivGrStandard_White.png"/>
          <p:cNvPicPr>
            <a:picLocks noChangeAspect="1"/>
          </p:cNvPicPr>
          <p:nvPr userDrawn="1"/>
        </p:nvPicPr>
        <p:blipFill>
          <a:blip r:embed="rId1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4" r:id="rId1"/>
  </p:sldLayoutIdLst>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717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4"/>
          <p:cNvSpPr>
            <a:spLocks noGrp="1"/>
          </p:cNvSpPr>
          <p:nvPr>
            <p:ph type="dt" sz="half" idx="2"/>
          </p:nvPr>
        </p:nvSpPr>
        <p:spPr>
          <a:xfrm>
            <a:off x="6727825" y="6408738"/>
            <a:ext cx="1919288" cy="365125"/>
          </a:xfrm>
          <a:prstGeom prst="rect">
            <a:avLst/>
          </a:prstGeom>
        </p:spPr>
        <p:txBody>
          <a:bodyPr vert="horz" anchor="b"/>
          <a:lstStyle>
            <a:lvl1pPr fontAlgn="auto">
              <a:spcBef>
                <a:spcPts val="0"/>
              </a:spcBef>
              <a:spcAft>
                <a:spcPts val="0"/>
              </a:spcAft>
              <a:defRPr sz="1000">
                <a:latin typeface="+mn-lt"/>
                <a:cs typeface="+mn-cs"/>
              </a:defRPr>
            </a:lvl1pPr>
            <a:extLst/>
          </a:lstStyle>
          <a:p>
            <a:pPr>
              <a:defRPr/>
            </a:pPr>
            <a:fld id="{B8EE4A8B-2964-4893-B487-61A0523DF904}" type="datetimeFigureOut">
              <a:rPr lang="en-US">
                <a:solidFill>
                  <a:prstClr val="black"/>
                </a:solidFill>
              </a:rPr>
              <a:pPr>
                <a:defRPr/>
              </a:pPr>
              <a:t>3/19/2013</a:t>
            </a:fld>
            <a:endParaRPr lang="en-US" dirty="0">
              <a:solidFill>
                <a:prstClr val="black"/>
              </a:solidFill>
            </a:endParaRPr>
          </a:p>
        </p:txBody>
      </p:sp>
      <p:sp>
        <p:nvSpPr>
          <p:cNvPr id="16" name="Footer Placeholder 5"/>
          <p:cNvSpPr>
            <a:spLocks noGrp="1"/>
          </p:cNvSpPr>
          <p:nvPr>
            <p:ph type="ftr" sz="quarter" idx="3"/>
          </p:nvPr>
        </p:nvSpPr>
        <p:spPr>
          <a:xfrm>
            <a:off x="4379913" y="6408738"/>
            <a:ext cx="2351087"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endParaRPr lang="en-US" dirty="0">
              <a:solidFill>
                <a:prstClr val="black"/>
              </a:solidFill>
            </a:endParaRPr>
          </a:p>
        </p:txBody>
      </p:sp>
      <p:sp>
        <p:nvSpPr>
          <p:cNvPr id="17" name="Slide Number Placeholder 6"/>
          <p:cNvSpPr>
            <a:spLocks noGrp="1"/>
          </p:cNvSpPr>
          <p:nvPr>
            <p:ph type="sldNum" sz="quarter" idx="4"/>
          </p:nvPr>
        </p:nvSpPr>
        <p:spPr>
          <a:xfrm>
            <a:off x="8647113" y="6408738"/>
            <a:ext cx="366712"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fld id="{5D93961F-EB88-404B-A244-0F3CFE64F8D8}" type="slidenum">
              <a:rPr lang="en-US">
                <a:solidFill>
                  <a:prstClr val="black"/>
                </a:solidFill>
              </a:rPr>
              <a:pPr>
                <a:def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26"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0" r:id="rId1"/>
  </p:sldLayoutIdLst>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717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4"/>
          <p:cNvSpPr>
            <a:spLocks noGrp="1"/>
          </p:cNvSpPr>
          <p:nvPr>
            <p:ph type="dt" sz="half" idx="2"/>
          </p:nvPr>
        </p:nvSpPr>
        <p:spPr>
          <a:xfrm>
            <a:off x="6727825" y="6408738"/>
            <a:ext cx="1919288" cy="365125"/>
          </a:xfrm>
          <a:prstGeom prst="rect">
            <a:avLst/>
          </a:prstGeom>
        </p:spPr>
        <p:txBody>
          <a:bodyPr vert="horz" anchor="b"/>
          <a:lstStyle>
            <a:lvl1pPr fontAlgn="auto">
              <a:spcBef>
                <a:spcPts val="0"/>
              </a:spcBef>
              <a:spcAft>
                <a:spcPts val="0"/>
              </a:spcAft>
              <a:defRPr sz="1000">
                <a:latin typeface="+mn-lt"/>
                <a:cs typeface="+mn-cs"/>
              </a:defRPr>
            </a:lvl1pPr>
            <a:extLst/>
          </a:lstStyle>
          <a:p>
            <a:pPr>
              <a:defRPr/>
            </a:pPr>
            <a:fld id="{B8EE4A8B-2964-4893-B487-61A0523DF904}" type="datetimeFigureOut">
              <a:rPr lang="en-US">
                <a:solidFill>
                  <a:prstClr val="black"/>
                </a:solidFill>
              </a:rPr>
              <a:pPr>
                <a:defRPr/>
              </a:pPr>
              <a:t>3/19/2013</a:t>
            </a:fld>
            <a:endParaRPr lang="en-US" dirty="0">
              <a:solidFill>
                <a:prstClr val="black"/>
              </a:solidFill>
            </a:endParaRPr>
          </a:p>
        </p:txBody>
      </p:sp>
      <p:sp>
        <p:nvSpPr>
          <p:cNvPr id="16" name="Footer Placeholder 5"/>
          <p:cNvSpPr>
            <a:spLocks noGrp="1"/>
          </p:cNvSpPr>
          <p:nvPr>
            <p:ph type="ftr" sz="quarter" idx="3"/>
          </p:nvPr>
        </p:nvSpPr>
        <p:spPr>
          <a:xfrm>
            <a:off x="4379913" y="6408738"/>
            <a:ext cx="2351087"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endParaRPr lang="en-US" dirty="0">
              <a:solidFill>
                <a:prstClr val="black"/>
              </a:solidFill>
            </a:endParaRPr>
          </a:p>
        </p:txBody>
      </p:sp>
      <p:sp>
        <p:nvSpPr>
          <p:cNvPr id="17" name="Slide Number Placeholder 6"/>
          <p:cNvSpPr>
            <a:spLocks noGrp="1"/>
          </p:cNvSpPr>
          <p:nvPr>
            <p:ph type="sldNum" sz="quarter" idx="4"/>
          </p:nvPr>
        </p:nvSpPr>
        <p:spPr>
          <a:xfrm>
            <a:off x="8647113" y="6408738"/>
            <a:ext cx="366712"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fld id="{5D93961F-EB88-404B-A244-0F3CFE64F8D8}" type="slidenum">
              <a:rPr lang="en-US">
                <a:solidFill>
                  <a:prstClr val="black"/>
                </a:solidFill>
              </a:rPr>
              <a:pPr>
                <a:def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58"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3/19/2013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2"/>
          <p:cNvSpPr>
            <a:spLocks noGrp="1"/>
          </p:cNvSpPr>
          <p:nvPr>
            <p:ph type="subTitle" idx="4294967295"/>
          </p:nvPr>
        </p:nvSpPr>
        <p:spPr>
          <a:xfrm>
            <a:off x="685800" y="3124200"/>
            <a:ext cx="7772400" cy="2514600"/>
          </a:xfrm>
        </p:spPr>
        <p:txBody>
          <a:bodyPr lIns="45720" rIns="45720"/>
          <a:lstStyle/>
          <a:p>
            <a:pPr marL="0" indent="0" algn="r">
              <a:buFont typeface="Wingdings 3" pitchFamily="18" charset="2"/>
              <a:buNone/>
            </a:pPr>
            <a:r>
              <a:rPr lang="en-US" sz="4000" b="1" dirty="0" smtClean="0">
                <a:solidFill>
                  <a:schemeClr val="tx2"/>
                </a:solidFill>
                <a:effectLst>
                  <a:outerShdw blurRad="38100" dist="38100" dir="2700000" algn="tl">
                    <a:srgbClr val="C0C0C0"/>
                  </a:outerShdw>
                </a:effectLst>
              </a:rPr>
              <a:t>COMMISSIONER CABINET</a:t>
            </a:r>
            <a:endParaRPr lang="en-US" sz="4000" b="1" dirty="0">
              <a:solidFill>
                <a:schemeClr val="tx2"/>
              </a:solidFill>
              <a:effectLst>
                <a:outerShdw blurRad="38100" dist="38100" dir="2700000" algn="tl">
                  <a:srgbClr val="C0C0C0"/>
                </a:outerShdw>
              </a:effectLst>
            </a:endParaRPr>
          </a:p>
          <a:p>
            <a:pPr marL="0" indent="0" algn="r">
              <a:buFont typeface="Wingdings 3" pitchFamily="18" charset="2"/>
              <a:buNone/>
            </a:pPr>
            <a:r>
              <a:rPr lang="en-US" sz="4000" b="1" dirty="0" smtClean="0">
                <a:solidFill>
                  <a:schemeClr val="tx2"/>
                </a:solidFill>
                <a:effectLst>
                  <a:outerShdw blurRad="38100" dist="38100" dir="2700000" algn="tl">
                    <a:srgbClr val="C0C0C0"/>
                  </a:outerShdw>
                </a:effectLst>
              </a:rPr>
              <a:t>Monthly Training</a:t>
            </a:r>
            <a:endParaRPr lang="en-US" sz="4000" b="1" dirty="0">
              <a:solidFill>
                <a:schemeClr val="tx2"/>
              </a:solidFill>
              <a:effectLst>
                <a:outerShdw blurRad="38100" dist="38100" dir="2700000" algn="tl">
                  <a:srgbClr val="C0C0C0"/>
                </a:outerShdw>
              </a:effectLst>
            </a:endParaRPr>
          </a:p>
        </p:txBody>
      </p:sp>
      <p:pic>
        <p:nvPicPr>
          <p:cNvPr id="9220" name="Picture 3" descr="Untitled.jpg"/>
          <p:cNvPicPr>
            <a:picLocks noChangeAspect="1"/>
          </p:cNvPicPr>
          <p:nvPr/>
        </p:nvPicPr>
        <p:blipFill>
          <a:blip r:embed="rId3" cstate="print">
            <a:lum contrast="10000"/>
          </a:blip>
          <a:srcRect/>
          <a:stretch>
            <a:fillRect/>
          </a:stretch>
        </p:blipFill>
        <p:spPr bwMode="auto">
          <a:xfrm>
            <a:off x="3608388" y="533400"/>
            <a:ext cx="1927225" cy="1905000"/>
          </a:xfrm>
          <a:prstGeom prst="rect">
            <a:avLst/>
          </a:prstGeom>
          <a:noFill/>
          <a:ln w="9525">
            <a:noFill/>
            <a:miter lim="800000"/>
            <a:headEnd/>
            <a:tailEnd/>
          </a:ln>
        </p:spPr>
      </p:pic>
      <p:grpSp>
        <p:nvGrpSpPr>
          <p:cNvPr id="2" name="Group 15"/>
          <p:cNvGrpSpPr>
            <a:grpSpLocks/>
          </p:cNvGrpSpPr>
          <p:nvPr/>
        </p:nvGrpSpPr>
        <p:grpSpPr bwMode="auto">
          <a:xfrm>
            <a:off x="-3175" y="4953000"/>
            <a:ext cx="9147175" cy="1911350"/>
            <a:chOff x="-3765" y="4832896"/>
            <a:chExt cx="9147765" cy="2032192"/>
          </a:xfrm>
        </p:grpSpPr>
        <p:sp>
          <p:nvSpPr>
            <p:cNvPr id="17" name="Freeform 1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9" name="Freeform 18"/>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20" name="Freeform 19"/>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21" name="Straight Connector 2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9229" name="Picture 13" descr="AnnivGrStandard_White.png"/>
          <p:cNvPicPr>
            <a:picLocks noChangeAspect="1"/>
          </p:cNvPicPr>
          <p:nvPr/>
        </p:nvPicPr>
        <p:blipFill>
          <a:blip r:embed="rId5" cstate="print"/>
          <a:srcRect/>
          <a:stretch>
            <a:fillRect/>
          </a:stretch>
        </p:blipFill>
        <p:spPr bwMode="auto">
          <a:xfrm>
            <a:off x="228600" y="6159500"/>
            <a:ext cx="2895600" cy="46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Short &amp; Snappy</a:t>
            </a:r>
          </a:p>
          <a:p>
            <a:r>
              <a:rPr lang="en-US" sz="3200" dirty="0" smtClean="0"/>
              <a:t>Friendly </a:t>
            </a:r>
            <a:r>
              <a:rPr lang="en-US" sz="3200" i="1" dirty="0" smtClean="0"/>
              <a:t>but</a:t>
            </a:r>
            <a:r>
              <a:rPr lang="en-US" sz="3200" dirty="0" smtClean="0"/>
              <a:t> dignified manner</a:t>
            </a:r>
            <a:endParaRPr lang="en-US" sz="3200" b="1" dirty="0"/>
          </a:p>
          <a:p>
            <a:r>
              <a:rPr lang="en-US" sz="3200" dirty="0" smtClean="0"/>
              <a:t>Use common sense</a:t>
            </a:r>
            <a:endParaRPr lang="en-US" sz="3200" b="1" dirty="0" smtClean="0"/>
          </a:p>
          <a:p>
            <a:r>
              <a:rPr lang="en-US" sz="3200" dirty="0" smtClean="0"/>
              <a:t>Basic rule is neatness</a:t>
            </a:r>
          </a:p>
          <a:p>
            <a:r>
              <a:rPr lang="en-US" sz="3200" dirty="0" smtClean="0"/>
              <a:t>Positive experience</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Involve Pack or Troop leaders</a:t>
            </a:r>
            <a:endParaRPr lang="en-US" sz="3200" b="1" dirty="0"/>
          </a:p>
          <a:p>
            <a:pPr lvl="1"/>
            <a:r>
              <a:rPr lang="en-US" sz="2800" dirty="0" smtClean="0"/>
              <a:t>SPL with you to inspect Troop</a:t>
            </a:r>
            <a:endParaRPr lang="en-US" sz="2800" b="1" dirty="0" smtClean="0"/>
          </a:p>
          <a:p>
            <a:pPr lvl="1"/>
            <a:r>
              <a:rPr lang="en-US" sz="2800" dirty="0" smtClean="0"/>
              <a:t>PL with you to inspect Patrol</a:t>
            </a:r>
            <a:endParaRPr lang="en-US" sz="2800" b="1" dirty="0" smtClean="0"/>
          </a:p>
          <a:p>
            <a:pPr lvl="1"/>
            <a:r>
              <a:rPr lang="en-US" sz="2800" dirty="0" smtClean="0"/>
              <a:t>DC with you for their Dens</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Use unit committee members as inspecting officers</a:t>
            </a:r>
            <a:endParaRPr lang="en-US" sz="3200" b="1" dirty="0" smtClean="0"/>
          </a:p>
          <a:p>
            <a:pPr lvl="1"/>
            <a:r>
              <a:rPr lang="en-US" sz="2800" dirty="0" smtClean="0"/>
              <a:t>Work in teams.</a:t>
            </a:r>
          </a:p>
          <a:p>
            <a:pPr lvl="1"/>
            <a:r>
              <a:rPr lang="en-US" sz="2800" dirty="0" smtClean="0"/>
              <a:t>One check uniforms</a:t>
            </a:r>
          </a:p>
          <a:p>
            <a:pPr lvl="1"/>
            <a:r>
              <a:rPr lang="en-US" sz="2800" dirty="0" smtClean="0"/>
              <a:t>One inspect insignia</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Use inspection sheets</a:t>
            </a:r>
          </a:p>
          <a:p>
            <a:r>
              <a:rPr lang="en-US" sz="3200" dirty="0" smtClean="0"/>
              <a:t>Find things to compliment during inspection</a:t>
            </a:r>
          </a:p>
          <a:p>
            <a:r>
              <a:rPr lang="en-US" sz="3200" dirty="0" smtClean="0"/>
              <a:t>Brief complimentary statement at end</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Follow up with unit leaders on any serious uniform issues</a:t>
            </a:r>
          </a:p>
          <a:p>
            <a:r>
              <a:rPr lang="en-US" sz="3200" dirty="0" smtClean="0"/>
              <a:t>Review leader uniforms in private</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What about!?</a:t>
            </a:r>
          </a:p>
          <a:p>
            <a:r>
              <a:rPr lang="en-US" sz="3200" dirty="0" smtClean="0"/>
              <a:t>Boys without Uniforms?</a:t>
            </a:r>
            <a:endParaRPr lang="en-US" sz="3200" b="1" dirty="0" smtClean="0"/>
          </a:p>
          <a:p>
            <a:r>
              <a:rPr lang="en-US" sz="3200" dirty="0" smtClean="0"/>
              <a:t>Leaders who aren’t properly uniformed</a:t>
            </a:r>
            <a:endParaRPr lang="en-US" sz="3200" b="1" dirty="0" smtClean="0"/>
          </a:p>
          <a:p>
            <a:r>
              <a:rPr lang="en-US" sz="3200" dirty="0" smtClean="0"/>
              <a:t>When to wear the uniform</a:t>
            </a:r>
          </a:p>
          <a:p>
            <a:r>
              <a:rPr lang="en-US" sz="3200" dirty="0" smtClean="0"/>
              <a:t>When not to wear uniform</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What about!?</a:t>
            </a:r>
          </a:p>
          <a:p>
            <a:r>
              <a:rPr lang="en-US" sz="3200" dirty="0" smtClean="0"/>
              <a:t>Uniforms when travelling</a:t>
            </a:r>
            <a:endParaRPr lang="en-US" sz="3200" b="1"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1026" name="Picture 2" descr="D:\Scouts\GPC\GPC Venturing\SuperActivity 2006\Southwest 2006 Pix\Day 1\DSC00347.JPG"/>
          <p:cNvPicPr>
            <a:picLocks noChangeAspect="1" noChangeArrowheads="1"/>
          </p:cNvPicPr>
          <p:nvPr/>
        </p:nvPicPr>
        <p:blipFill>
          <a:blip r:embed="rId4" cstate="print">
            <a:lum bright="10000" contrast="10000"/>
          </a:blip>
          <a:srcRect l="6307" t="13791" r="6193" b="11730"/>
          <a:stretch>
            <a:fillRect/>
          </a:stretch>
        </p:blipFill>
        <p:spPr bwMode="auto">
          <a:xfrm>
            <a:off x="3550920" y="3109098"/>
            <a:ext cx="5212080" cy="3327353"/>
          </a:xfrm>
          <a:prstGeom prst="rect">
            <a:avLst/>
          </a:prstGeom>
          <a:noFill/>
          <a:ln w="57150">
            <a:solidFill>
              <a:schemeClr val="bg2">
                <a:lumMod val="75000"/>
              </a:schemeClr>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Where does this go?!</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6" name="Picture 5" descr="amateur-radio-badge.jpg"/>
          <p:cNvPicPr>
            <a:picLocks noChangeAspect="1"/>
          </p:cNvPicPr>
          <p:nvPr/>
        </p:nvPicPr>
        <p:blipFill>
          <a:blip r:embed="rId4" cstate="print"/>
          <a:stretch>
            <a:fillRect/>
          </a:stretch>
        </p:blipFill>
        <p:spPr>
          <a:xfrm>
            <a:off x="1397000" y="3175000"/>
            <a:ext cx="6350000" cy="1016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5240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Right sleeve</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7" name="Picture 6" descr="Amateur-Radio-Operator-Uniform-Guide-monochromatic.jpg"/>
          <p:cNvPicPr>
            <a:picLocks noChangeAspect="1"/>
          </p:cNvPicPr>
          <p:nvPr/>
        </p:nvPicPr>
        <p:blipFill>
          <a:blip r:embed="rId4" cstate="print"/>
          <a:stretch>
            <a:fillRect/>
          </a:stretch>
        </p:blipFill>
        <p:spPr>
          <a:xfrm>
            <a:off x="2332848" y="2286000"/>
            <a:ext cx="4478303" cy="3886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5240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Extra points – where does this go?</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6" name="Picture 5" descr="InterpretorStrip001.jpg"/>
          <p:cNvPicPr>
            <a:picLocks noChangeAspect="1"/>
          </p:cNvPicPr>
          <p:nvPr/>
        </p:nvPicPr>
        <p:blipFill>
          <a:blip r:embed="rId4" cstate="print"/>
          <a:stretch>
            <a:fillRect/>
          </a:stretch>
        </p:blipFill>
        <p:spPr>
          <a:xfrm>
            <a:off x="1399032" y="3276600"/>
            <a:ext cx="6345936" cy="96453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Placeholder 2"/>
          <p:cNvSpPr>
            <a:spLocks noGrp="1"/>
          </p:cNvSpPr>
          <p:nvPr>
            <p:ph type="body" idx="1"/>
          </p:nvPr>
        </p:nvSpPr>
        <p:spPr>
          <a:xfrm>
            <a:off x="1524000" y="3505200"/>
            <a:ext cx="6589713" cy="1944687"/>
          </a:xfrm>
        </p:spPr>
        <p:txBody>
          <a:bodyPr/>
          <a:lstStyle/>
          <a:p>
            <a:pPr marL="0" indent="0" algn="r" eaLnBrk="1" hangingPunct="1">
              <a:buNone/>
            </a:pPr>
            <a:r>
              <a:rPr lang="en-US" sz="4000" dirty="0" smtClean="0">
                <a:latin typeface="Lucida Sans Unicode" pitchFamily="34" charset="0"/>
              </a:rPr>
              <a:t>How To Perform A</a:t>
            </a:r>
          </a:p>
          <a:p>
            <a:pPr marL="0" indent="0" algn="r" eaLnBrk="1" hangingPunct="1">
              <a:buNone/>
            </a:pPr>
            <a:r>
              <a:rPr lang="en-US" sz="4000" dirty="0" smtClean="0">
                <a:latin typeface="Lucida Sans Unicode" pitchFamily="34" charset="0"/>
              </a:rPr>
              <a:t>Uniform Inspection</a:t>
            </a:r>
          </a:p>
        </p:txBody>
      </p:sp>
      <p:sp>
        <p:nvSpPr>
          <p:cNvPr id="15365" name="Text Placeholder 2"/>
          <p:cNvSpPr>
            <a:spLocks/>
          </p:cNvSpPr>
          <p:nvPr/>
        </p:nvSpPr>
        <p:spPr bwMode="auto">
          <a:xfrm>
            <a:off x="1066800" y="1143000"/>
            <a:ext cx="7010400" cy="1600200"/>
          </a:xfrm>
          <a:prstGeom prst="rect">
            <a:avLst/>
          </a:prstGeom>
          <a:noFill/>
          <a:ln w="9525">
            <a:noFill/>
            <a:miter lim="800000"/>
            <a:headEnd/>
            <a:tailEnd/>
          </a:ln>
        </p:spPr>
        <p:txBody>
          <a:bodyPr/>
          <a:lstStyle/>
          <a:p>
            <a:pPr algn="r">
              <a:spcBef>
                <a:spcPts val="400"/>
              </a:spcBef>
              <a:buClr>
                <a:srgbClr val="AD2E27"/>
              </a:buClr>
              <a:buSzPct val="68000"/>
              <a:buFont typeface="Wingdings 3" pitchFamily="18" charset="2"/>
              <a:buNone/>
            </a:pPr>
            <a:r>
              <a:rPr lang="en-US" sz="5400" b="1" dirty="0" smtClean="0">
                <a:solidFill>
                  <a:srgbClr val="AD2E27"/>
                </a:solidFill>
                <a:effectLst>
                  <a:outerShdw blurRad="38100" dist="38100" dir="2700000" algn="tl">
                    <a:srgbClr val="FFFFFF"/>
                  </a:outerShdw>
                </a:effectLst>
                <a:latin typeface="Lucida Sans Unicode" pitchFamily="34" charset="0"/>
              </a:rPr>
              <a:t>JOHN NEUHAUS</a:t>
            </a:r>
          </a:p>
          <a:p>
            <a:pPr algn="r">
              <a:spcBef>
                <a:spcPts val="400"/>
              </a:spcBef>
              <a:buClr>
                <a:srgbClr val="AD2E27"/>
              </a:buClr>
              <a:buSzPct val="68000"/>
              <a:buFont typeface="Wingdings 3" pitchFamily="18" charset="2"/>
              <a:buNone/>
            </a:pPr>
            <a:r>
              <a:rPr lang="en-US" sz="4000" dirty="0" smtClean="0">
                <a:solidFill>
                  <a:srgbClr val="F7EEDD"/>
                </a:solidFill>
                <a:latin typeface="Lucida Sans Unicode" pitchFamily="34" charset="0"/>
              </a:rPr>
              <a:t>District Commissioner</a:t>
            </a:r>
            <a:endParaRPr lang="en-US" sz="4000" dirty="0">
              <a:solidFill>
                <a:srgbClr val="F7EEDD"/>
              </a:solidFill>
              <a:latin typeface="Lucida Sans Unicode" pitchFamily="34" charset="0"/>
            </a:endParaRPr>
          </a:p>
        </p:txBody>
      </p:sp>
      <p:pic>
        <p:nvPicPr>
          <p:cNvPr id="15366" name="Picture 13" descr="AnnivGrStandard_White.png"/>
          <p:cNvPicPr>
            <a:picLocks noChangeAspect="1"/>
          </p:cNvPicPr>
          <p:nvPr/>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5240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Right pocket</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6" name="Picture 5" descr="InterpreterStripPlacement-morse.JPG"/>
          <p:cNvPicPr>
            <a:picLocks noChangeAspect="1"/>
          </p:cNvPicPr>
          <p:nvPr/>
        </p:nvPicPr>
        <p:blipFill>
          <a:blip r:embed="rId4" cstate="print"/>
          <a:stretch>
            <a:fillRect/>
          </a:stretch>
        </p:blipFill>
        <p:spPr>
          <a:xfrm>
            <a:off x="3962400" y="1371600"/>
            <a:ext cx="3926541" cy="543183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8" name="Content Placeholder 7" descr="NP___26.jpg"/>
          <p:cNvPicPr>
            <a:picLocks noGrp="1" noChangeAspect="1"/>
          </p:cNvPicPr>
          <p:nvPr>
            <p:ph idx="1"/>
          </p:nvPr>
        </p:nvPicPr>
        <p:blipFill>
          <a:blip r:embed="rId4" cstate="print">
            <a:lum bright="10000" contrast="3000"/>
          </a:blip>
          <a:stretch>
            <a:fillRect/>
          </a:stretch>
        </p:blipFill>
        <p:spPr>
          <a:xfrm>
            <a:off x="1165606" y="1481138"/>
            <a:ext cx="6812788" cy="45259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2050" name="Picture 2" descr="\\Lg-nas1\volume1_public\Scouts\TO GRAPHICS\NCUni_NekFrtSm.jpg"/>
          <p:cNvPicPr>
            <a:picLocks noChangeAspect="1" noChangeArrowheads="1"/>
          </p:cNvPicPr>
          <p:nvPr/>
        </p:nvPicPr>
        <p:blipFill>
          <a:blip r:embed="rId4" cstate="print"/>
          <a:srcRect/>
          <a:stretch>
            <a:fillRect/>
          </a:stretch>
        </p:blipFill>
        <p:spPr bwMode="auto">
          <a:xfrm>
            <a:off x="2825353" y="1447800"/>
            <a:ext cx="3493294" cy="465772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Resources</a:t>
            </a:r>
          </a:p>
          <a:p>
            <a:r>
              <a:rPr lang="en-US" sz="3200" dirty="0" smtClean="0"/>
              <a:t>#33066 Guide to Awards &amp; Insignia</a:t>
            </a:r>
            <a:endParaRPr lang="en-US" sz="3200" b="1" dirty="0" smtClean="0"/>
          </a:p>
          <a:p>
            <a:r>
              <a:rPr lang="en-US" sz="3200" dirty="0" smtClean="0"/>
              <a:t>Uniform Inspection Sheets</a:t>
            </a:r>
          </a:p>
          <a:p>
            <a:pPr lvl="1"/>
            <a:r>
              <a:rPr lang="en-US" sz="2800" dirty="0" smtClean="0"/>
              <a:t>34282  Tiger-Wolf-Bear</a:t>
            </a:r>
          </a:p>
          <a:p>
            <a:pPr lvl="1"/>
            <a:r>
              <a:rPr lang="en-US" sz="2800" dirty="0" smtClean="0"/>
              <a:t>34760  Webelos</a:t>
            </a:r>
          </a:p>
          <a:p>
            <a:pPr lvl="1"/>
            <a:r>
              <a:rPr lang="en-US" sz="2800" dirty="0" smtClean="0"/>
              <a:t>34283  Boy Scout-Varsity</a:t>
            </a:r>
          </a:p>
          <a:p>
            <a:pPr lvl="1"/>
            <a:r>
              <a:rPr lang="en-US" sz="2800" dirty="0" smtClean="0"/>
              <a:t>34048  Leader</a:t>
            </a:r>
            <a:endParaRPr lang="en-US" sz="28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365125" indent="-255588" algn="ctr">
              <a:spcBef>
                <a:spcPts val="400"/>
              </a:spcBef>
              <a:buClr>
                <a:schemeClr val="accent1"/>
              </a:buClr>
              <a:buSzPct val="68000"/>
            </a:pPr>
            <a:r>
              <a:rPr lang="en-US" sz="6000" dirty="0" smtClean="0">
                <a:solidFill>
                  <a:schemeClr val="hlink"/>
                </a:solidFill>
                <a:effectLst>
                  <a:outerShdw blurRad="38100" dist="38100" dir="2700000" algn="tl">
                    <a:srgbClr val="C0C0C0"/>
                  </a:outerShdw>
                </a:effectLst>
                <a:latin typeface="+mn-lt"/>
                <a:ea typeface="+mn-ea"/>
                <a:cs typeface="+mn-cs"/>
              </a:rPr>
              <a:t>Questions?</a:t>
            </a:r>
          </a:p>
        </p:txBody>
      </p:sp>
      <p:sp>
        <p:nvSpPr>
          <p:cNvPr id="4" name="Slide Number Placeholder 3"/>
          <p:cNvSpPr>
            <a:spLocks noGrp="1"/>
          </p:cNvSpPr>
          <p:nvPr>
            <p:ph type="sldNum" sz="quarter" idx="12"/>
          </p:nvPr>
        </p:nvSpPr>
        <p:spPr/>
        <p:txBody>
          <a:bodyPr/>
          <a:lstStyle/>
          <a:p>
            <a:pPr>
              <a:defRPr/>
            </a:pPr>
            <a:fld id="{1DDE3366-C31E-43CF-90E9-48B09332E02E}" type="slidenum">
              <a:rPr lang="en-US" smtClean="0"/>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13" descr="AnnivGrStandard_White.png"/>
          <p:cNvPicPr>
            <a:picLocks noChangeAspect="1"/>
          </p:cNvPicPr>
          <p:nvPr/>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pic>
        <p:nvPicPr>
          <p:cNvPr id="160777" name="Picture 9" descr="JTE_Logo_BW"/>
          <p:cNvPicPr>
            <a:picLocks noChangeAspect="1" noChangeArrowheads="1"/>
          </p:cNvPicPr>
          <p:nvPr/>
        </p:nvPicPr>
        <p:blipFill>
          <a:blip r:embed="rId4" cstate="print"/>
          <a:srcRect/>
          <a:stretch>
            <a:fillRect/>
          </a:stretch>
        </p:blipFill>
        <p:spPr bwMode="auto">
          <a:xfrm>
            <a:off x="838200" y="762000"/>
            <a:ext cx="7678738" cy="4572000"/>
          </a:xfrm>
          <a:prstGeom prst="rect">
            <a:avLst/>
          </a:prstGeom>
          <a:noFill/>
        </p:spPr>
      </p:pic>
    </p:spTree>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BSA Uniform.png"/>
          <p:cNvPicPr>
            <a:picLocks noChangeAspect="1"/>
          </p:cNvPicPr>
          <p:nvPr/>
        </p:nvPicPr>
        <p:blipFill>
          <a:blip r:embed="rId3" cstate="print"/>
          <a:srcRect b="17913"/>
          <a:stretch>
            <a:fillRect/>
          </a:stretch>
        </p:blipFill>
        <p:spPr>
          <a:xfrm>
            <a:off x="1" y="-152400"/>
            <a:ext cx="9144000" cy="7010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Set the Example!</a:t>
            </a:r>
          </a:p>
          <a:p>
            <a:r>
              <a:rPr lang="en-US" sz="3200" dirty="0" smtClean="0"/>
              <a:t>Perfect uniform score</a:t>
            </a:r>
            <a:endParaRPr lang="en-US" sz="3200" dirty="0"/>
          </a:p>
          <a:p>
            <a:r>
              <a:rPr lang="en-US" sz="3200" dirty="0" smtClean="0"/>
              <a:t>Modest display of badges</a:t>
            </a:r>
          </a:p>
          <a:p>
            <a:pPr lvl="1"/>
            <a:r>
              <a:rPr lang="en-US" sz="2800" dirty="0" smtClean="0"/>
              <a:t>Commissioner’s badges should reflect service at Council or District level</a:t>
            </a:r>
          </a:p>
          <a:p>
            <a:pPr lvl="1"/>
            <a:r>
              <a:rPr lang="en-US" sz="2800" dirty="0" smtClean="0"/>
              <a:t>Consider n</a:t>
            </a:r>
            <a:r>
              <a:rPr lang="en-US" sz="2800" dirty="0" smtClean="0"/>
              <a:t>o </a:t>
            </a:r>
            <a:r>
              <a:rPr lang="en-US" sz="2800" dirty="0" smtClean="0"/>
              <a:t>more than 9 </a:t>
            </a:r>
            <a:r>
              <a:rPr lang="en-US" sz="2800" dirty="0" smtClean="0"/>
              <a:t>knots</a:t>
            </a:r>
            <a:br>
              <a:rPr lang="en-US" sz="2800" dirty="0" smtClean="0"/>
            </a:br>
            <a:r>
              <a:rPr lang="en-US" sz="2400" i="1" dirty="0" smtClean="0"/>
              <a:t>(BSA Guide to Awards &amp; Insignia – P61)</a:t>
            </a:r>
            <a:endParaRPr lang="en-US" sz="2800" i="1"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676400"/>
            <a:ext cx="8382000" cy="4525962"/>
          </a:xfrm>
        </p:spPr>
        <p:txBody>
          <a:bodyPr/>
          <a:lstStyle/>
          <a:p>
            <a:pPr>
              <a:buNone/>
            </a:pPr>
            <a:r>
              <a:rPr lang="en-US" sz="2800" dirty="0" smtClean="0"/>
              <a:t>	While Scouters may wear the insignia to which they are entitled, a ‘total display’ may not be in the best taste if the uniform looks overcrowded.  </a:t>
            </a:r>
            <a:br>
              <a:rPr lang="en-US" sz="2800" dirty="0" smtClean="0"/>
            </a:br>
            <a:endParaRPr lang="en-US" sz="2000" dirty="0" smtClean="0"/>
          </a:p>
          <a:p>
            <a:pPr>
              <a:buNone/>
            </a:pPr>
            <a:r>
              <a:rPr lang="en-US" sz="2800" dirty="0" smtClean="0"/>
              <a:t>	The Commissioner who wears only his Commissioner emblem, council shoulder patch and service star on his uniform is never guilty of poor taste.</a:t>
            </a:r>
            <a:endParaRPr lang="en-US" sz="24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Who:</a:t>
            </a:r>
          </a:p>
          <a:p>
            <a:r>
              <a:rPr lang="en-US" sz="3200" dirty="0" smtClean="0"/>
              <a:t>Unit Commissioner</a:t>
            </a:r>
            <a:endParaRPr lang="en-US" sz="3200" dirty="0"/>
          </a:p>
          <a:p>
            <a:r>
              <a:rPr lang="en-US" sz="3200" dirty="0" smtClean="0"/>
              <a:t>Integral part of </a:t>
            </a:r>
            <a:br>
              <a:rPr lang="en-US" sz="3200" dirty="0" smtClean="0"/>
            </a:br>
            <a:r>
              <a:rPr lang="en-US" sz="3200" dirty="0" smtClean="0"/>
              <a:t>Annual Commissioner Service Plan</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5" name="Picture 4" descr="UC.png"/>
          <p:cNvPicPr>
            <a:picLocks noChangeAspect="1"/>
          </p:cNvPicPr>
          <p:nvPr/>
        </p:nvPicPr>
        <p:blipFill>
          <a:blip r:embed="rId4" cstate="print"/>
          <a:stretch>
            <a:fillRect/>
          </a:stretch>
        </p:blipFill>
        <p:spPr>
          <a:xfrm>
            <a:off x="7239000" y="5105400"/>
            <a:ext cx="1381248" cy="13716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Why:</a:t>
            </a:r>
          </a:p>
          <a:p>
            <a:r>
              <a:rPr lang="en-US" sz="3200" dirty="0" smtClean="0"/>
              <a:t>Encourages complete uniforms</a:t>
            </a:r>
          </a:p>
          <a:p>
            <a:r>
              <a:rPr lang="en-US" sz="3200" dirty="0" smtClean="0"/>
              <a:t>Persuade new members to obtain a uniform</a:t>
            </a:r>
          </a:p>
          <a:p>
            <a:r>
              <a:rPr lang="en-US" sz="3200" dirty="0" smtClean="0"/>
              <a:t>Develops unit pride</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When:</a:t>
            </a:r>
          </a:p>
          <a:p>
            <a:r>
              <a:rPr lang="en-US" sz="3200" dirty="0" smtClean="0"/>
              <a:t>Cub Scout Packs - </a:t>
            </a:r>
            <a:r>
              <a:rPr lang="en-US" sz="3200" b="1" dirty="0" smtClean="0"/>
              <a:t>Fall</a:t>
            </a:r>
            <a:endParaRPr lang="en-US" sz="3200" b="1" dirty="0"/>
          </a:p>
          <a:p>
            <a:r>
              <a:rPr lang="en-US" sz="3200" dirty="0" smtClean="0"/>
              <a:t>Boy Scout Troops – </a:t>
            </a:r>
            <a:r>
              <a:rPr lang="en-US" sz="3200" b="1" dirty="0" smtClean="0"/>
              <a:t>Spring &amp; Fall</a:t>
            </a:r>
          </a:p>
          <a:p>
            <a:r>
              <a:rPr lang="en-US" sz="3200" dirty="0" smtClean="0"/>
              <a:t>Venturing Crews – </a:t>
            </a:r>
            <a:r>
              <a:rPr lang="en-US" sz="3200" b="1" dirty="0" smtClean="0"/>
              <a:t>Never*</a:t>
            </a:r>
          </a:p>
          <a:p>
            <a:endParaRPr lang="en-US" sz="3200" b="1" dirty="0" smtClean="0"/>
          </a:p>
          <a:p>
            <a:r>
              <a:rPr lang="en-US" sz="3200" dirty="0" smtClean="0"/>
              <a:t>At the request of the unit leader</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Obtain a supply of inspection sheets</a:t>
            </a:r>
            <a:endParaRPr lang="en-US" sz="3200" b="1" dirty="0"/>
          </a:p>
          <a:p>
            <a:pPr lvl="1"/>
            <a:r>
              <a:rPr lang="en-US" sz="2800" dirty="0" smtClean="0"/>
              <a:t>2x each youth/adult</a:t>
            </a:r>
            <a:endParaRPr lang="en-US" sz="2800" b="1" dirty="0" smtClean="0"/>
          </a:p>
          <a:p>
            <a:r>
              <a:rPr lang="en-US" sz="3200" dirty="0" smtClean="0"/>
              <a:t>Supply unit leader with a set</a:t>
            </a:r>
          </a:p>
          <a:p>
            <a:r>
              <a:rPr lang="en-US" sz="3200" dirty="0" smtClean="0"/>
              <a:t>Unit Leader distributes sheets </a:t>
            </a:r>
            <a:br>
              <a:rPr lang="en-US" sz="3200" dirty="0" smtClean="0"/>
            </a:br>
            <a:r>
              <a:rPr lang="en-US" sz="3200" dirty="0" smtClean="0"/>
              <a:t>7-14 days before inspection </a:t>
            </a:r>
          </a:p>
          <a:p>
            <a:r>
              <a:rPr lang="en-US" sz="3200" dirty="0" smtClean="0"/>
              <a:t>Members are instructed to take home and check their uniforms</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23&quot;/&gt;&lt;/object&gt;&lt;object type=&quot;3&quot; unique_id=&quot;10005&quot;&gt;&lt;property id=&quot;20148&quot; value=&quot;5&quot;/&gt;&lt;property id=&quot;20300&quot; value=&quot;Slide 2&quot;/&gt;&lt;property id=&quot;20307&quot; value=&quot;424&quot;/&gt;&lt;/object&gt;&lt;object type=&quot;3&quot; unique_id=&quot;10006&quot;&gt;&lt;property id=&quot;20148&quot; value=&quot;5&quot;/&gt;&lt;property id=&quot;20300&quot; value=&quot;Slide 3&quot;/&gt;&lt;property id=&quot;20307&quot; value=&quot;426&quot;/&gt;&lt;/object&gt;&lt;object type=&quot;3&quot; unique_id=&quot;10007&quot;&gt;&lt;property id=&quot;20148&quot; value=&quot;5&quot;/&gt;&lt;property id=&quot;20300&quot; value=&quot;Slide 4 - &amp;quot;Uniform Inspection&amp;quot;&quot;/&gt;&lt;property id=&quot;20307&quot; value=&quot;449&quot;/&gt;&lt;/object&gt;&lt;object type=&quot;3&quot; unique_id=&quot;10008&quot;&gt;&lt;property id=&quot;20148&quot; value=&quot;5&quot;/&gt;&lt;property id=&quot;20300&quot; value=&quot;Slide 5 - &amp;quot;Uniform Inspection&amp;quot;&quot;/&gt;&lt;property id=&quot;20307&quot; value=&quot;452&quot;/&gt;&lt;/object&gt;&lt;object type=&quot;3&quot; unique_id=&quot;10009&quot;&gt;&lt;property id=&quot;20148&quot; value=&quot;5&quot;/&gt;&lt;property id=&quot;20300&quot; value=&quot;Slide 6 - &amp;quot;Uniform Inspection&amp;quot;&quot;/&gt;&lt;property id=&quot;20307&quot; value=&quot;450&quot;/&gt;&lt;/object&gt;&lt;object type=&quot;3&quot; unique_id=&quot;10010&quot;&gt;&lt;property id=&quot;20148&quot; value=&quot;5&quot;/&gt;&lt;property id=&quot;20300&quot; value=&quot;Slide 7 - &amp;quot;Uniform Inspection&amp;quot;&quot;/&gt;&lt;property id=&quot;20307&quot; value=&quot;453&quot;/&gt;&lt;/object&gt;&lt;object type=&quot;3&quot; unique_id=&quot;10011&quot;&gt;&lt;property id=&quot;20148&quot; value=&quot;5&quot;/&gt;&lt;property id=&quot;20300&quot; value=&quot;Slide 8 - &amp;quot;Uniform Inspection&amp;quot;&quot;/&gt;&lt;property id=&quot;20307&quot; value=&quot;448&quot;/&gt;&lt;/object&gt;&lt;object type=&quot;3&quot; unique_id=&quot;10012&quot;&gt;&lt;property id=&quot;20148&quot; value=&quot;5&quot;/&gt;&lt;property id=&quot;20300&quot; value=&quot;Slide 9 - &amp;quot;Uniform Inspection&amp;quot;&quot;/&gt;&lt;property id=&quot;20307&quot; value=&quot;454&quot;/&gt;&lt;/object&gt;&lt;object type=&quot;3&quot; unique_id=&quot;10013&quot;&gt;&lt;property id=&quot;20148&quot; value=&quot;5&quot;/&gt;&lt;property id=&quot;20300&quot; value=&quot;Slide 10 - &amp;quot;Uniform Inspection&amp;quot;&quot;/&gt;&lt;property id=&quot;20307&quot; value=&quot;458&quot;/&gt;&lt;/object&gt;&lt;object type=&quot;3&quot; unique_id=&quot;10014&quot;&gt;&lt;property id=&quot;20148&quot; value=&quot;5&quot;/&gt;&lt;property id=&quot;20300&quot; value=&quot;Slide 11 - &amp;quot;Uniform Inspection&amp;quot;&quot;/&gt;&lt;property id=&quot;20307&quot; value=&quot;455&quot;/&gt;&lt;/object&gt;&lt;object type=&quot;3&quot; unique_id=&quot;10015&quot;&gt;&lt;property id=&quot;20148&quot; value=&quot;5&quot;/&gt;&lt;property id=&quot;20300&quot; value=&quot;Slide 12 - &amp;quot;Uniform Inspection&amp;quot;&quot;/&gt;&lt;property id=&quot;20307&quot; value=&quot;456&quot;/&gt;&lt;/object&gt;&lt;object type=&quot;3&quot; unique_id=&quot;10016&quot;&gt;&lt;property id=&quot;20148&quot; value=&quot;5&quot;/&gt;&lt;property id=&quot;20300&quot; value=&quot;Slide 13 - &amp;quot;Uniform Inspection&amp;quot;&quot;/&gt;&lt;property id=&quot;20307&quot; value=&quot;457&quot;/&gt;&lt;/object&gt;&lt;object type=&quot;3&quot; unique_id=&quot;10017&quot;&gt;&lt;property id=&quot;20148&quot; value=&quot;5&quot;/&gt;&lt;property id=&quot;20300&quot; value=&quot;Slide 14 - &amp;quot;Uniform Inspection&amp;quot;&quot;/&gt;&lt;property id=&quot;20307&quot; value=&quot;459&quot;/&gt;&lt;/object&gt;&lt;object type=&quot;3&quot; unique_id=&quot;10018&quot;&gt;&lt;property id=&quot;20148&quot; value=&quot;5&quot;/&gt;&lt;property id=&quot;20300&quot; value=&quot;Slide 15 - &amp;quot;Uniform Inspection&amp;quot;&quot;/&gt;&lt;property id=&quot;20307&quot; value=&quot;451&quot;/&gt;&lt;/object&gt;&lt;object type=&quot;3&quot; unique_id=&quot;10019&quot;&gt;&lt;property id=&quot;20148&quot; value=&quot;5&quot;/&gt;&lt;property id=&quot;20300&quot; value=&quot;Slide 16 - &amp;quot;Uniform Inspection&amp;quot;&quot;/&gt;&lt;property id=&quot;20307&quot; value=&quot;466&quot;/&gt;&lt;/object&gt;&lt;object type=&quot;3&quot; unique_id=&quot;10020&quot;&gt;&lt;property id=&quot;20148&quot; value=&quot;5&quot;/&gt;&lt;property id=&quot;20300&quot; value=&quot;Slide 17 - &amp;quot;Uniforms&amp;quot;&quot;/&gt;&lt;property id=&quot;20307&quot; value=&quot;447&quot;/&gt;&lt;/object&gt;&lt;object type=&quot;3&quot; unique_id=&quot;10021&quot;&gt;&lt;property id=&quot;20148&quot; value=&quot;5&quot;/&gt;&lt;property id=&quot;20300&quot; value=&quot;Slide 18 - &amp;quot;Uniforms&amp;quot;&quot;/&gt;&lt;property id=&quot;20307&quot; value=&quot;460&quot;/&gt;&lt;/object&gt;&lt;object type=&quot;3&quot; unique_id=&quot;10022&quot;&gt;&lt;property id=&quot;20148&quot; value=&quot;5&quot;/&gt;&lt;property id=&quot;20300&quot; value=&quot;Slide 19 - &amp;quot;Uniforms&amp;quot;&quot;/&gt;&lt;property id=&quot;20307&quot; value=&quot;461&quot;/&gt;&lt;/object&gt;&lt;object type=&quot;3&quot; unique_id=&quot;10023&quot;&gt;&lt;property id=&quot;20148&quot; value=&quot;5&quot;/&gt;&lt;property id=&quot;20300&quot; value=&quot;Slide 20 - &amp;quot;Uniforms&amp;quot;&quot;/&gt;&lt;property id=&quot;20307&quot; value=&quot;462&quot;/&gt;&lt;/object&gt;&lt;object type=&quot;3&quot; unique_id=&quot;10024&quot;&gt;&lt;property id=&quot;20148&quot; value=&quot;5&quot;/&gt;&lt;property id=&quot;20300&quot; value=&quot;Slide 21 - &amp;quot;Uniforms&amp;quot;&quot;/&gt;&lt;property id=&quot;20307&quot; value=&quot;463&quot;/&gt;&lt;/object&gt;&lt;object type=&quot;3&quot; unique_id=&quot;10025&quot;&gt;&lt;property id=&quot;20148&quot; value=&quot;5&quot;/&gt;&lt;property id=&quot;20300&quot; value=&quot;Slide 23 - &amp;quot;Uniform Inspection&amp;quot;&quot;/&gt;&lt;property id=&quot;20307&quot; value=&quot;465&quot;/&gt;&lt;/object&gt;&lt;object type=&quot;3&quot; unique_id=&quot;10026&quot;&gt;&lt;property id=&quot;20148&quot; value=&quot;5&quot;/&gt;&lt;property id=&quot;20300&quot; value=&quot;Slide 24 - &amp;quot;Questions?&amp;quot;&quot;/&gt;&lt;property id=&quot;20307&quot; value=&quot;464&quot;/&gt;&lt;/object&gt;&lt;object type=&quot;3&quot; unique_id=&quot;10027&quot;&gt;&lt;property id=&quot;20148&quot; value=&quot;5&quot;/&gt;&lt;property id=&quot;20300&quot; value=&quot;Slide 25&quot;/&gt;&lt;property id=&quot;20307&quot; value=&quot;440&quot;/&gt;&lt;/object&gt;&lt;object type=&quot;3&quot; unique_id=&quot;10236&quot;&gt;&lt;property id=&quot;20148&quot; value=&quot;5&quot;/&gt;&lt;property id=&quot;20300&quot; value=&quot;Slide 22 - &amp;quot;Uniforms&amp;quot;&quot;/&gt;&lt;property id=&quot;20307&quot; value=&quot;467&quot;/&gt;&lt;/object&gt;&lt;/object&gt;&lt;/object&gt;&lt;/database&gt;"/>
  <p:tag name="SECTOMILLISECCONVERTED" val="1"/>
</p:tagLst>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Concourse">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7_Concourse">
      <a:majorFont>
        <a:latin typeface=""/>
        <a:ea typeface=""/>
        <a:cs typeface=""/>
      </a:majorFont>
      <a:minorFont>
        <a:latin typefac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3.xml><?xml version="1.0" encoding="utf-8"?>
<a:theme xmlns:a="http://schemas.openxmlformats.org/drawingml/2006/main" name="2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Concourse">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7_Concourse">
      <a:majorFont>
        <a:latin typeface=""/>
        <a:ea typeface=""/>
        <a:cs typeface=""/>
      </a:majorFont>
      <a:minorFont>
        <a:latin typefac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themeOverride>
</file>

<file path=ppt/theme/themeOverride2.xml><?xml version="1.0" encoding="utf-8"?>
<a:themeOverride xmlns:a="http://schemas.openxmlformats.org/drawingml/2006/main">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themeOverride>
</file>

<file path=docProps/app.xml><?xml version="1.0" encoding="utf-8"?>
<Properties xmlns="http://schemas.openxmlformats.org/officeDocument/2006/extended-properties" xmlns:vt="http://schemas.openxmlformats.org/officeDocument/2006/docPropsVTypes">
  <Template>Concourse</Template>
  <TotalTime>2139</TotalTime>
  <Words>1347</Words>
  <Application>Microsoft Office PowerPoint</Application>
  <PresentationFormat>On-screen Show (4:3)</PresentationFormat>
  <Paragraphs>210</Paragraphs>
  <Slides>25</Slides>
  <Notes>24</Notes>
  <HiddenSlides>0</HiddenSlides>
  <MMClips>0</MMClips>
  <ScaleCrop>false</ScaleCrop>
  <HeadingPairs>
    <vt:vector size="4" baseType="variant">
      <vt:variant>
        <vt:lpstr>Theme</vt:lpstr>
      </vt:variant>
      <vt:variant>
        <vt:i4>38</vt:i4>
      </vt:variant>
      <vt:variant>
        <vt:lpstr>Slide Titles</vt:lpstr>
      </vt:variant>
      <vt:variant>
        <vt:i4>25</vt:i4>
      </vt:variant>
    </vt:vector>
  </HeadingPairs>
  <TitlesOfParts>
    <vt:vector size="63" baseType="lpstr">
      <vt:lpstr>Concourse</vt:lpstr>
      <vt:lpstr>1_Concourse</vt:lpstr>
      <vt:lpstr>2_Concourse</vt:lpstr>
      <vt:lpstr>3_Concourse</vt:lpstr>
      <vt:lpstr>4_Concourse</vt:lpstr>
      <vt:lpstr>5_Concourse</vt:lpstr>
      <vt:lpstr>6_Concourse</vt:lpstr>
      <vt:lpstr>8_Concourse</vt:lpstr>
      <vt:lpstr>9_Concourse</vt:lpstr>
      <vt:lpstr>10_Concourse</vt:lpstr>
      <vt:lpstr>11_Concourse</vt:lpstr>
      <vt:lpstr>12_Concourse</vt:lpstr>
      <vt:lpstr>13_Concourse</vt:lpstr>
      <vt:lpstr>14_Concourse</vt:lpstr>
      <vt:lpstr>15_Concourse</vt:lpstr>
      <vt:lpstr>16_Concourse</vt:lpstr>
      <vt:lpstr>17_Concourse</vt:lpstr>
      <vt:lpstr>18_Concourse</vt:lpstr>
      <vt:lpstr>19_Concourse</vt:lpstr>
      <vt:lpstr>20_Concourse</vt:lpstr>
      <vt:lpstr>7_Concourse</vt:lpstr>
      <vt:lpstr>21_Concourse</vt:lpstr>
      <vt:lpstr>22_Concourse</vt:lpstr>
      <vt:lpstr>23_Concourse</vt:lpstr>
      <vt:lpstr>24_Concourse</vt:lpstr>
      <vt:lpstr>25_Concourse</vt:lpstr>
      <vt:lpstr>26_Concourse</vt:lpstr>
      <vt:lpstr>27_Concourse</vt:lpstr>
      <vt:lpstr>28_Concourse</vt:lpstr>
      <vt:lpstr>29_Concourse</vt:lpstr>
      <vt:lpstr>30_Concourse</vt:lpstr>
      <vt:lpstr>31_Concourse</vt:lpstr>
      <vt:lpstr>32_Concourse</vt:lpstr>
      <vt:lpstr>33_Concourse</vt:lpstr>
      <vt:lpstr>34_Concourse</vt:lpstr>
      <vt:lpstr>35_Concourse</vt:lpstr>
      <vt:lpstr>36_Concourse</vt:lpstr>
      <vt:lpstr>37_Concourse</vt:lpstr>
      <vt:lpstr>Slide 1</vt:lpstr>
      <vt:lpstr>Slide 2</vt:lpstr>
      <vt:lpstr>Slide 3</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Uniforms</vt:lpstr>
      <vt:lpstr>Uniforms</vt:lpstr>
      <vt:lpstr>Uniforms</vt:lpstr>
      <vt:lpstr>Uniforms</vt:lpstr>
      <vt:lpstr>Uniforms</vt:lpstr>
      <vt:lpstr>Uniforms</vt:lpstr>
      <vt:lpstr>Uniform Inspection</vt:lpstr>
      <vt:lpstr>Questions?</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EFFECTIVE COMMISSIONER SERVICE</dc:title>
  <dc:creator>tim</dc:creator>
  <cp:lastModifiedBy>Michael R. Marks</cp:lastModifiedBy>
  <cp:revision>250</cp:revision>
  <dcterms:created xsi:type="dcterms:W3CDTF">2009-05-09T14:19:45Z</dcterms:created>
  <dcterms:modified xsi:type="dcterms:W3CDTF">2013-03-19T18:20:00Z</dcterms:modified>
</cp:coreProperties>
</file>